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1"/>
  </p:notesMasterIdLst>
  <p:sldIdLst>
    <p:sldId id="257" r:id="rId4"/>
    <p:sldId id="267" r:id="rId5"/>
    <p:sldId id="258" r:id="rId6"/>
    <p:sldId id="259" r:id="rId7"/>
    <p:sldId id="271" r:id="rId8"/>
    <p:sldId id="272" r:id="rId9"/>
    <p:sldId id="273" r:id="rId10"/>
    <p:sldId id="270" r:id="rId11"/>
    <p:sldId id="263" r:id="rId12"/>
    <p:sldId id="281" r:id="rId13"/>
    <p:sldId id="284" r:id="rId14"/>
    <p:sldId id="278" r:id="rId15"/>
    <p:sldId id="261" r:id="rId16"/>
    <p:sldId id="275" r:id="rId17"/>
    <p:sldId id="262" r:id="rId18"/>
    <p:sldId id="264" r:id="rId19"/>
    <p:sldId id="28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B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07" autoAdjust="0"/>
  </p:normalViewPr>
  <p:slideViewPr>
    <p:cSldViewPr snapToGrid="0">
      <p:cViewPr varScale="1">
        <p:scale>
          <a:sx n="39" d="100"/>
          <a:sy n="39" d="100"/>
        </p:scale>
        <p:origin x="6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D43B2-191E-4E4F-AB82-0B3B78A0C128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D0E99-1422-4F10-9810-34E36F1F7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9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02538BFB-6C35-4921-89FC-D679C7048A5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备注占位符 2">
            <a:extLst>
              <a:ext uri="{FF2B5EF4-FFF2-40B4-BE49-F238E27FC236}">
                <a16:creationId xmlns:a16="http://schemas.microsoft.com/office/drawing/2014/main" id="{DB39392B-7A54-4C62-B506-F575A1821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everyone, my name is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Ruitian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Gao. 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honored to participate in the Summer Undergraduate International Research Internships 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 would like to present my project 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MetaMap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--the visualization of Phylogenetic Tree ".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BE65CEF0-4BBE-49BC-B410-617D909CD7B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2EC5700-47B7-4CB1-85EB-CA60536AA56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it comes to building a website, there are three core technologies of the World Wide Web.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is the standard markup language for creating web pages and web applications.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a language used for describing the HTML.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 interactive web pages and thus is an essential part of web applications.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14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D0E99-1422-4F10-9810-34E36F1F771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919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418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857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begin with, I will have a brief self-introduction.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come from Shanghai Jiao Tong University, China. I am a sophomore in school of life sciences and biotechnology and my major is bioinformatics.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5544FE0-C19B-480E-A982-B50A13692A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78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presentation will cover the following aspects: background, methods, results and future development.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D0E99-1422-4F10-9810-34E36F1F771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project is a part of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iMetaLab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iMetaLab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web based platform to provide a user-friendly and comprehensive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metaproteomics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analysis pipeline. The whole process is submission, construct database, identification and quantification, taxonomy, functional annotations and report. My project focus on this part-- how to visualize results.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D0E99-1422-4F10-9810-34E36F1F771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5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users submit raw LC-MS/MS files,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iMetaLab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output these files. What I did is visualizing the file called MetaLab.iMetaLab.tree.csv.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the file looks like?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D0E99-1422-4F10-9810-34E36F1F771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0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like this. Although the file involves many information such as the content and relative expression level in a microbiome sample and the relationship between different nodes, these big biological data are so abstract and eyes-confused. In this case, users cannot get enough useful information from it.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lowest common ancestor (LCA) terms: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-Kingdom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-Phylum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-Class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-Order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-Family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-Genus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-Species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D0E99-1422-4F10-9810-34E36F1F77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741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age of big data, visualization can have a significant impact in biology.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way the human brain processes information, it is a good choice to visualize large amounts of complex data by charts or graphs.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these graphs can show the relationship of different nodes clearly, it is a good way to visualize biological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79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raw data are CSV files. However, the JSON is easier for computer to parse and generate and is an ideal data-interchange language.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 use python to convert the csv file into json file.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370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use D3.js and SVG to make data visualization. D3.js is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 to visualize data and SVG refers to scalable vector graphics.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I don't want to just make data into static graphs, I want to make them dynamic and can interact with users. So I need to build a website and make dynamic and interactive data visualization in web browsers.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23C580-3D31-4839-A1F3-1E43E51F781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06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70785-3004-4F09-98C8-72EEB66C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9B721BF-6E7F-45D9-923B-FFC19A92B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500348-7072-4488-BB02-CDD32B57D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2B6331-12DB-422E-B7EC-0D11ABF8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DCD45-61F1-40C3-95CC-A385F5D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2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3BDCE-97AC-4E7C-BFA3-A22CA3A3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01B8EF-0F37-48BB-B03B-BF818FF3C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77C35D-E464-493D-983C-5ADABBD0B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A16EB1-0ED0-40BA-B647-781A57F7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EDF0F6-8EB6-476F-9B7B-08A28AEF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91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D77422-2573-4DBC-A1EE-ADBB45B1DA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7CB85C-BE9F-436F-BE48-B46EEDE52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2F4F16-17AE-4A16-B884-1187F45C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A1E11-8960-4A6B-AB01-3E7FA14B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47E9BB-5641-481A-9D93-8EEAD832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58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B614E-9E75-4D2F-AB16-A41077696FE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CCFDD-C6BC-47A3-A53C-BB9CDC5DC9F0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22EC5C-3E6B-4BDB-A970-621C78CF9B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B2B3B5-7725-4A2E-9AD1-7561857010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CE9A52-82C8-44B5-AD78-45510F93E6F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886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418C81-505B-43D4-AD1E-6D4BB4346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352B2-16F7-4A79-ACCE-382BF3F7452B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5D53B-32AC-41C4-9D9E-C2FF67FBEC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688DBC-FC0D-4930-85D1-A8554AAB26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444254-AEC2-43A5-9D06-FD7BC13D95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27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21D53-E98F-4EAA-BE52-DB2264CA76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E59E1-F958-45D5-B31D-6F050528BD51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E14822-D1C9-450C-9D90-36D72010D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9BDF0F-E057-449C-B8B9-A2842BD12C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87289-C858-4AAD-8459-0F71937FD9B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0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77FC29F-98E9-4D5E-A73D-F8757C594E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AF43A-2F84-4F48-8834-7238CA0F42E4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2C212D4-1123-44E5-A387-7020B8647B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8A242AB0-EA6C-4984-84BF-93240B3803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3D768E-6C80-4DF7-9D23-A6291922402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13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6BB6A0B0-D8A4-467E-A677-B34F6D26D9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BEE11-A940-4138-8755-3EF745A0BA1A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1ACC27B-FE1E-4F56-BE6A-F0643AE203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C12B3EE-72E9-465F-A7D9-9DFF5E6EB4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6AF6F9-E573-4B8E-AC74-2A0CB51C77D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3908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3B53231-E719-4FB3-92CA-6A107D27D4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82325-4F42-40E9-9145-63982217D261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E8A0CDE-61BF-45C5-B943-5B1C4D6E50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D58487F-B460-491A-96BF-7766697DA7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E5664-C22B-418C-A770-3444BAD4DC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63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6D477E4-FA5E-4F4B-AC63-0705D7E7B1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11BB6-8749-42A6-BA79-DBAE446D884E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A286CD8-785E-4686-AC11-A6D643CEEF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8E56F64-BB87-4A45-8EEC-B5E2AE9B36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907BBC-7D9E-4727-B6E3-8AD517A4B7C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94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302CE62-DC5B-45C4-92B4-CC8AB050C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90D78-0295-4C7B-9EB6-1CBFD3F69F81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BCEE9B-D2B5-46A6-8521-40B16AD2BC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F7E600A-5D00-41A9-BF32-067B26275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3650C-FA76-4E18-B60A-AAF82684333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3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64B59-6620-42BA-B2D9-AEBB0453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8459F9-60F4-442F-B53C-83BE367C3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5671F-6BBA-4614-95C1-3362BB43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0342F5-48E4-4E3E-8DA9-6C2E1E8C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7B40C3-99C9-40F3-B6EB-DAD57CA3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66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2923BCC-E117-4B8B-AFD7-38C27F78ABA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CE2F4-AF17-4529-864D-5C1486D4505C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2CFBF134-37E5-4717-9568-A76FDBC701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5FE8323-88B8-40EB-B0DD-3A1FBD533F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A66200-391F-42C0-9FD6-13EE6133D9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67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28838B-2ECB-4FC5-A6CD-2B60FA5C64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2CB3F-E863-4387-936B-ED7C6EE7DA9B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6AFFD-A420-43A6-B393-F7FE7B5A8C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3DB0DF-CD0C-4CFA-B3F8-02D2C1744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037A12-CD76-4C63-8515-5F00F2BD90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386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3441C8-DF51-4198-88B4-BAB770B3D2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09D47-61A7-4227-8364-4AEEC4D159FE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3A0212-67B6-412E-B318-8004262A59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6919D-23CC-4ADF-82B2-FA92D5204F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0B74FC-BDDD-4E25-AAFC-61B500879B2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107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BF512B-0BAC-4C09-AA4F-F6F62D60CE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C877F-985B-4EFA-8D48-DFDFD1F9C085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6F4C7C-BA60-47BD-9C3E-4D0163A18F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77E989-ADC4-4230-A98B-9E720BE8D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AB621-4CD3-45C9-9F01-B523908619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71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BEF27E-3A8A-4D39-98C8-12D0104928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72EFA-3A65-48FA-8F88-08F06B695B21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AE1AB2-AC56-489A-9924-5DD2E1A71B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A0D477-1D8D-42B4-891D-93BEB8090D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C8B234-AD47-49BC-8C24-B73B531895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09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0AE501-0305-4D53-AA72-8A5F5BF5BE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10105-A61E-4A70-9163-5AC086974AC5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849EDD-1062-4A04-9C36-F701696510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E10757-525C-4469-AEE7-97C7070F0A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A65EA-8579-4DD3-8AE2-CE8100FC2C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693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638699C-DFDA-44B1-82B3-949C971F70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1CB4D-CB82-492A-934F-A7101230FAD5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CD73AC-2703-41CC-9CAF-72B3C691A7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84961BE-CC3C-4311-AD32-B8F8E4BC6F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E2E82-8DA6-462A-A0FA-83202D7CB4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537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427B96AF-9F87-40AF-B36E-20F52A920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B3F18-033E-4E54-88C6-50229863A435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BC1DD12B-5BC3-4723-98F8-E155E440B1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115EBC4-A420-400A-AD9D-20F76AE7A1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55C5E-F292-42FB-B914-30A0C1A675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7163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8F90400-4756-4B2D-989A-105B1844B3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263DE-8AC5-4913-A4D4-668260DB0E00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493B12B-DAEE-4FE2-802A-33720A43D61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62053CE-53E3-40E2-88F1-6E3EB4EB94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CBE83-7005-4107-B51F-871B1CC2BE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464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F49BE644-1CA1-4586-9A54-F802D2B623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F0FCC-2876-4A15-B40B-9A8E0D713874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1A10A02-1295-4A26-AAAC-9A6603F245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D9EC09DE-D209-4A31-AA71-04408D5F84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10625-F655-4D1C-BC82-D1820B9D55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70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897B4-939F-47F3-AF40-219810DD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045748-C97D-4795-897A-EA8FFF107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B5D1EA-6382-49B2-ACF0-2084B39DC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786B49-CFC2-4C9D-91CA-0C9A9C8C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5451F-871B-4D39-B4DA-132A013D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42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75B57CA-E2E9-4196-9CBA-51BC71A080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593C4-0A97-4D76-92EB-D2FA5E4810BE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E334866-56C1-484D-BFCE-37120814D1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EFE2A7E-89AD-4603-826A-02A02ADF5E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4F4AC4-7EED-4D39-A61D-475846FAE7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58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9E0D8E4-EC7B-4BFC-876A-57DCC643B0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94FDA-64D0-4ECC-B482-FC4226159E08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EDD30B-DB86-4C64-B769-3BF42742D52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51E2328-C2AF-4174-BA14-BD93D04EDE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E91B9A-1F37-44E3-B685-F61D31A897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17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03E24-1912-4108-8336-8F5DAD06FD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25C91-586D-4925-BDB5-3E3961B7286B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6B14E-6318-421A-98E5-D3042F2127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FDC57-AB37-41DD-BD98-6F62011D49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4751D7-16C4-4F7F-8DF1-4A7119E405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0190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445191-A75F-45DF-9D9D-A4157ACB40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B6369-4654-440B-A14D-56D5D9727EAC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A9E135-18A1-4030-9F58-802DBB3149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F48651-0A9F-47DC-A9A6-BC3D46DCA5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A9C06-4981-4A0C-9934-FD6BB7DCF4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2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127383-06B5-47D6-B113-A6DF42C2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D1B6C-F279-44FF-97C3-51E8A9444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191975-D3BC-4D27-A6DA-023CE9616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CBCB17-962E-4088-A65C-481AC534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FF939D-4CB8-41D9-AB3A-ADE0C501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4BEB85-24C7-4B0F-AB87-4E890B5F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7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CB9071-5092-40BF-895B-9FEF0527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282523-80BA-4A2E-9D91-A6C63809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4DBEF8-9F70-48A2-9C2E-2F25821E3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29380E-869A-4E1A-AEF1-1CD599797F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B71F0C-547E-4C8B-966B-FEA82AD06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18928A-271B-4987-B7B3-FAE793F0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F2198E-C3CA-4210-9FA1-9E0AB410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CE2370-8B8D-4752-A2DF-BA9D9C474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1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882F3-E979-4A36-95DE-1902FF4D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936B4F-F92F-42B8-B2F0-4792A7F2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978016-A929-4FE9-8DC7-2298A9B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94B827-4133-4B91-AC25-E5678E62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3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2C33B1-7B0E-40EE-BA68-F3059D28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CFD9A2-6937-472F-A0B6-8DB73997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5FB3DF-20BA-4537-BE79-5C347BE6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8E4EB-920B-48AC-88FD-114E2D3A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BFDDE4-BDFB-43AD-B4AF-E470BF3FE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7DE86A-AD8B-4D6F-BACC-567AE72AF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30085-9837-4D80-999A-F22BA0722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9629BD-20F6-428C-B7A7-5F7758BD6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01B764-CFB5-4487-8DEF-CCC62598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604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0398B-1549-43B5-A455-F4645FE6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F6011B5-4E34-456D-8443-2971BB256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7D2676-E3B5-4100-892C-841D75D33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CA91D-C144-4498-A250-02F9A55C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349207-7B44-4DBD-AA22-C47D6F618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93FA4-8F1F-4ED3-96FB-B210C929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0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C2062C-2870-4260-B825-ACA57C3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02BE07-6062-4670-B5AE-E74D0709D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D5DF94-BD02-4D41-AF32-B479A58F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2D77-2CA8-4D5F-A4EA-D80E9747E5D4}" type="datetimeFigureOut">
              <a:rPr lang="zh-CN" altLang="en-US" smtClean="0"/>
              <a:t>2018/8/15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3C73A-7628-4DA5-8CC4-5C0BC7637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F69810-568C-46AD-AD75-7B3D042F2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CAAD-C431-4F30-80D9-9E8FFF6941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65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60BC54DE-B8EC-4196-9678-A7E85AED5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FB9674F1-E5AB-4B98-AFFB-D20E58313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858DF0A6-A38F-463B-8F9F-6E26CE742D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9A6C26D-FCBB-4AD9-91F4-AEC3424EAF28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A2F0020B-AF9F-401C-9501-AED1345303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57230ADE-9809-43D7-B165-5C06C25E3D6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D884F70C-0E2B-494F-A845-2F56D41ED0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24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303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7302C577-9341-4E02-A5EF-DF53CCA13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9111E620-468D-4F71-90EC-8B62C80A31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858DF0A6-A38F-463B-8F9F-6E26CE742D4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603CDE-6AB1-46D8-9685-C0F0AF004F64}" type="datetimeFigureOut">
              <a:rPr lang="zh-CN" altLang="en-US"/>
              <a:pPr>
                <a:defRPr/>
              </a:pPr>
              <a:t>2018/8/15</a:t>
            </a:fld>
            <a:endParaRPr lang="zh-CN" altLang="en-US"/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A2F0020B-AF9F-401C-9501-AED1345303C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57230ADE-9809-43D7-B165-5C06C25E3D6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8EDDFA1-7243-4F40-B470-485999340B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43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ruitian-olivia.github.io/project_metamap/index.html#page-cont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4">
            <a:extLst>
              <a:ext uri="{FF2B5EF4-FFF2-40B4-BE49-F238E27FC236}">
                <a16:creationId xmlns:a16="http://schemas.microsoft.com/office/drawing/2014/main" id="{A1F4CAC4-F25D-4299-98CD-F0621FB38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19850"/>
            <a:ext cx="12192000" cy="43815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5" name="文本框 7">
            <a:extLst>
              <a:ext uri="{FF2B5EF4-FFF2-40B4-BE49-F238E27FC236}">
                <a16:creationId xmlns:a16="http://schemas.microsoft.com/office/drawing/2014/main" id="{B81A7DCC-A8F2-4C1A-9F91-A6C49402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4850" y="4541147"/>
            <a:ext cx="3082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Ruitian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Gao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316" name="文本框 25">
            <a:extLst>
              <a:ext uri="{FF2B5EF4-FFF2-40B4-BE49-F238E27FC236}">
                <a16:creationId xmlns:a16="http://schemas.microsoft.com/office/drawing/2014/main" id="{FB19BB13-2D26-4B26-A63B-1B6D50CDB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1591" y="3244605"/>
            <a:ext cx="7107859" cy="738664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Summer Undergraduate International Research Internships (SIRI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University  of  Ottawa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8886EC-E391-4EEA-8A77-5F219F9CC50B}"/>
              </a:ext>
            </a:extLst>
          </p:cNvPr>
          <p:cNvSpPr txBox="1"/>
          <p:nvPr/>
        </p:nvSpPr>
        <p:spPr>
          <a:xfrm>
            <a:off x="2030964" y="1204223"/>
            <a:ext cx="805069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Visualization of the Phylogenetic Tree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Metamap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6">
            <a:extLst>
              <a:ext uri="{FF2B5EF4-FFF2-40B4-BE49-F238E27FC236}">
                <a16:creationId xmlns:a16="http://schemas.microsoft.com/office/drawing/2014/main" id="{912FBCEA-D71E-4443-8094-A90B7BCFB0D0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0730" name="矩形 3">
              <a:extLst>
                <a:ext uri="{FF2B5EF4-FFF2-40B4-BE49-F238E27FC236}">
                  <a16:creationId xmlns:a16="http://schemas.microsoft.com/office/drawing/2014/main" id="{3752F82F-D718-4C90-9636-94436172F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31" name="直角三角形 5">
              <a:extLst>
                <a:ext uri="{FF2B5EF4-FFF2-40B4-BE49-F238E27FC236}">
                  <a16:creationId xmlns:a16="http://schemas.microsoft.com/office/drawing/2014/main" id="{7297EE9E-E325-4F84-A074-E1593EB696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6" name="Title 1">
            <a:extLst>
              <a:ext uri="{FF2B5EF4-FFF2-40B4-BE49-F238E27FC236}">
                <a16:creationId xmlns:a16="http://schemas.microsoft.com/office/drawing/2014/main" id="{1D7C5741-2223-48F2-B69E-03D5038C1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633" y="1404719"/>
            <a:ext cx="1871661" cy="5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3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宋体" panose="02010600030101010101" pitchFamily="2" charset="-122"/>
                <a:cs typeface="+mn-cs"/>
              </a:rPr>
              <a:t>CSV file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0EE402C-6C27-4CC5-B574-422CADB4D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338" y="433005"/>
            <a:ext cx="1449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Methods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6E206D-BCBE-4E6C-AABE-EBF1255B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" y="2727557"/>
            <a:ext cx="5518039" cy="2880000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CCB28C4E-B1F6-4A22-8703-0E2FABED1D54}"/>
              </a:ext>
            </a:extLst>
          </p:cNvPr>
          <p:cNvSpPr/>
          <p:nvPr/>
        </p:nvSpPr>
        <p:spPr bwMode="auto">
          <a:xfrm>
            <a:off x="5824890" y="4214271"/>
            <a:ext cx="1276722" cy="670560"/>
          </a:xfrm>
          <a:prstGeom prst="rightArrow">
            <a:avLst/>
          </a:prstGeom>
          <a:solidFill>
            <a:srgbClr val="3EB19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t>Convert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FF587A8-B925-455B-BF46-A2519666F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127" y="1367834"/>
            <a:ext cx="4788679" cy="66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3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宋体" panose="02010600030101010101" pitchFamily="2" charset="-122"/>
                <a:cs typeface="+mn-cs"/>
              </a:rPr>
              <a:t>           JSON file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299033-DB8A-4EA2-8909-325A6C25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386" y="2698154"/>
            <a:ext cx="4788679" cy="2880000"/>
          </a:xfrm>
          <a:prstGeom prst="rect">
            <a:avLst/>
          </a:prstGeom>
        </p:spPr>
      </p:pic>
      <p:pic>
        <p:nvPicPr>
          <p:cNvPr id="1028" name="Picture 4" descr="Image result for python svg">
            <a:extLst>
              <a:ext uri="{FF2B5EF4-FFF2-40B4-BE49-F238E27FC236}">
                <a16:creationId xmlns:a16="http://schemas.microsoft.com/office/drawing/2014/main" id="{8C8578A8-481C-4F0F-AE48-C6F2A2BB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63" y="30090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EAE3E3-B1B2-49A2-A4AA-FE74F2F12885}"/>
              </a:ext>
            </a:extLst>
          </p:cNvPr>
          <p:cNvSpPr txBox="1"/>
          <p:nvPr/>
        </p:nvSpPr>
        <p:spPr>
          <a:xfrm>
            <a:off x="4756951" y="2482767"/>
            <a:ext cx="326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Python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组合 6">
            <a:extLst>
              <a:ext uri="{FF2B5EF4-FFF2-40B4-BE49-F238E27FC236}">
                <a16:creationId xmlns:a16="http://schemas.microsoft.com/office/drawing/2014/main" id="{912FBCEA-D71E-4443-8094-A90B7BCFB0D0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0730" name="矩形 3">
              <a:extLst>
                <a:ext uri="{FF2B5EF4-FFF2-40B4-BE49-F238E27FC236}">
                  <a16:creationId xmlns:a16="http://schemas.microsoft.com/office/drawing/2014/main" id="{3752F82F-D718-4C90-9636-94436172F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31" name="直角三角形 5">
              <a:extLst>
                <a:ext uri="{FF2B5EF4-FFF2-40B4-BE49-F238E27FC236}">
                  <a16:creationId xmlns:a16="http://schemas.microsoft.com/office/drawing/2014/main" id="{7297EE9E-E325-4F84-A074-E1593EB696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4" name="Freeform 6">
            <a:extLst>
              <a:ext uri="{FF2B5EF4-FFF2-40B4-BE49-F238E27FC236}">
                <a16:creationId xmlns:a16="http://schemas.microsoft.com/office/drawing/2014/main" id="{4EC53307-1A87-489A-BF08-5BE40BF0A965}"/>
              </a:ext>
            </a:extLst>
          </p:cNvPr>
          <p:cNvSpPr>
            <a:spLocks/>
          </p:cNvSpPr>
          <p:nvPr/>
        </p:nvSpPr>
        <p:spPr bwMode="auto">
          <a:xfrm flipH="1">
            <a:off x="0" y="2311400"/>
            <a:ext cx="5605463" cy="4546600"/>
          </a:xfrm>
          <a:custGeom>
            <a:avLst/>
            <a:gdLst>
              <a:gd name="T0" fmla="*/ 0 w 4332"/>
              <a:gd name="T1" fmla="*/ 0 h 3638"/>
              <a:gd name="T2" fmla="*/ 1640862133 w 4332"/>
              <a:gd name="T3" fmla="*/ 399842101 h 3638"/>
              <a:gd name="T4" fmla="*/ 2147483646 w 4332"/>
              <a:gd name="T5" fmla="*/ 785626985 h 3638"/>
              <a:gd name="T6" fmla="*/ 2147483646 w 4332"/>
              <a:gd name="T7" fmla="*/ 1435369618 h 3638"/>
              <a:gd name="T8" fmla="*/ 2147483646 w 4332"/>
              <a:gd name="T9" fmla="*/ 2147483646 h 3638"/>
              <a:gd name="T10" fmla="*/ 2147483646 w 4332"/>
              <a:gd name="T11" fmla="*/ 2147483646 h 3638"/>
              <a:gd name="T12" fmla="*/ 2147483646 w 4332"/>
              <a:gd name="T13" fmla="*/ 2147483646 h 3638"/>
              <a:gd name="T14" fmla="*/ 2147483646 w 4332"/>
              <a:gd name="T15" fmla="*/ 2147483646 h 3638"/>
              <a:gd name="T16" fmla="*/ 2147483646 w 4332"/>
              <a:gd name="T17" fmla="*/ 2147483646 h 3638"/>
              <a:gd name="T18" fmla="*/ 2147483646 w 4332"/>
              <a:gd name="T19" fmla="*/ 2147483646 h 3638"/>
              <a:gd name="T20" fmla="*/ 2147483646 w 4332"/>
              <a:gd name="T21" fmla="*/ 2147483646 h 3638"/>
              <a:gd name="T22" fmla="*/ 2147483646 w 4332"/>
              <a:gd name="T23" fmla="*/ 2147483646 h 3638"/>
              <a:gd name="T24" fmla="*/ 2147483646 w 4332"/>
              <a:gd name="T25" fmla="*/ 2147483646 h 3638"/>
              <a:gd name="T26" fmla="*/ 1595654824 w 4332"/>
              <a:gd name="T27" fmla="*/ 2147483646 h 3638"/>
              <a:gd name="T28" fmla="*/ 915869509 w 4332"/>
              <a:gd name="T29" fmla="*/ 2147483646 h 3638"/>
              <a:gd name="T30" fmla="*/ 463795129 w 4332"/>
              <a:gd name="T31" fmla="*/ 1525957936 h 3638"/>
              <a:gd name="T32" fmla="*/ 0 w 4332"/>
              <a:gd name="T33" fmla="*/ 0 h 36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332" h="3638">
                <a:moveTo>
                  <a:pt x="0" y="0"/>
                </a:moveTo>
                <a:lnTo>
                  <a:pt x="980" y="256"/>
                </a:lnTo>
                <a:lnTo>
                  <a:pt x="1963" y="503"/>
                </a:lnTo>
                <a:lnTo>
                  <a:pt x="1555" y="919"/>
                </a:lnTo>
                <a:lnTo>
                  <a:pt x="4332" y="3638"/>
                </a:lnTo>
                <a:lnTo>
                  <a:pt x="3139" y="3638"/>
                </a:lnTo>
                <a:lnTo>
                  <a:pt x="2297" y="2813"/>
                </a:lnTo>
                <a:lnTo>
                  <a:pt x="2503" y="2603"/>
                </a:lnTo>
                <a:lnTo>
                  <a:pt x="2691" y="2412"/>
                </a:lnTo>
                <a:lnTo>
                  <a:pt x="2432" y="2347"/>
                </a:lnTo>
                <a:lnTo>
                  <a:pt x="1675" y="2157"/>
                </a:lnTo>
                <a:lnTo>
                  <a:pt x="1677" y="2157"/>
                </a:lnTo>
                <a:lnTo>
                  <a:pt x="1556" y="2125"/>
                </a:lnTo>
                <a:lnTo>
                  <a:pt x="953" y="1536"/>
                </a:lnTo>
                <a:lnTo>
                  <a:pt x="547" y="1954"/>
                </a:lnTo>
                <a:lnTo>
                  <a:pt x="277" y="977"/>
                </a:lnTo>
                <a:lnTo>
                  <a:pt x="0" y="0"/>
                </a:lnTo>
                <a:close/>
              </a:path>
            </a:pathLst>
          </a:cu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5" name="Freeform 7">
            <a:extLst>
              <a:ext uri="{FF2B5EF4-FFF2-40B4-BE49-F238E27FC236}">
                <a16:creationId xmlns:a16="http://schemas.microsoft.com/office/drawing/2014/main" id="{A1957E39-3097-496C-BB05-077487B38726}"/>
              </a:ext>
            </a:extLst>
          </p:cNvPr>
          <p:cNvSpPr>
            <a:spLocks/>
          </p:cNvSpPr>
          <p:nvPr/>
        </p:nvSpPr>
        <p:spPr bwMode="auto">
          <a:xfrm flipH="1">
            <a:off x="1938338" y="4946650"/>
            <a:ext cx="2635250" cy="1911350"/>
          </a:xfrm>
          <a:custGeom>
            <a:avLst/>
            <a:gdLst>
              <a:gd name="T0" fmla="*/ 0 w 2037"/>
              <a:gd name="T1" fmla="*/ 0 h 1530"/>
              <a:gd name="T2" fmla="*/ 1261923810 w 2037"/>
              <a:gd name="T3" fmla="*/ 307442521 h 1530"/>
              <a:gd name="T4" fmla="*/ 2147483646 w 2037"/>
              <a:gd name="T5" fmla="*/ 605520677 h 1530"/>
              <a:gd name="T6" fmla="*/ 2003344994 w 2037"/>
              <a:gd name="T7" fmla="*/ 1104920204 h 1530"/>
              <a:gd name="T8" fmla="*/ 2147483646 w 2037"/>
              <a:gd name="T9" fmla="*/ 2147483646 h 1530"/>
              <a:gd name="T10" fmla="*/ 1820918939 w 2037"/>
              <a:gd name="T11" fmla="*/ 2147483646 h 1530"/>
              <a:gd name="T12" fmla="*/ 1226776794 w 2037"/>
              <a:gd name="T13" fmla="*/ 1846215439 h 1530"/>
              <a:gd name="T14" fmla="*/ 704601424 w 2037"/>
              <a:gd name="T15" fmla="*/ 2147483646 h 1530"/>
              <a:gd name="T16" fmla="*/ 356484511 w 2037"/>
              <a:gd name="T17" fmla="*/ 1172027328 h 1530"/>
              <a:gd name="T18" fmla="*/ 0 w 2037"/>
              <a:gd name="T19" fmla="*/ 0 h 153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037" h="1530">
                <a:moveTo>
                  <a:pt x="0" y="0"/>
                </a:moveTo>
                <a:lnTo>
                  <a:pt x="754" y="197"/>
                </a:lnTo>
                <a:lnTo>
                  <a:pt x="1511" y="388"/>
                </a:lnTo>
                <a:lnTo>
                  <a:pt x="1197" y="708"/>
                </a:lnTo>
                <a:lnTo>
                  <a:pt x="2037" y="1530"/>
                </a:lnTo>
                <a:lnTo>
                  <a:pt x="1088" y="1530"/>
                </a:lnTo>
                <a:lnTo>
                  <a:pt x="733" y="1183"/>
                </a:lnTo>
                <a:lnTo>
                  <a:pt x="421" y="1505"/>
                </a:lnTo>
                <a:lnTo>
                  <a:pt x="213" y="751"/>
                </a:lnTo>
                <a:lnTo>
                  <a:pt x="0" y="0"/>
                </a:lnTo>
                <a:close/>
              </a:path>
            </a:pathLst>
          </a:cu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26" name="Title 1">
            <a:extLst>
              <a:ext uri="{FF2B5EF4-FFF2-40B4-BE49-F238E27FC236}">
                <a16:creationId xmlns:a16="http://schemas.microsoft.com/office/drawing/2014/main" id="{1D7C5741-2223-48F2-B69E-03D5038C1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398" y="762113"/>
            <a:ext cx="4924016" cy="103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33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3EB198"/>
                </a:solidFill>
                <a:effectLst/>
                <a:uLnTx/>
                <a:uFillTx/>
                <a:latin typeface="Bebas Neue"/>
                <a:ea typeface="宋体" panose="02010600030101010101" pitchFamily="2" charset="-122"/>
                <a:cs typeface="+mn-cs"/>
              </a:rPr>
              <a:t>Data Visualization</a:t>
            </a:r>
          </a:p>
        </p:txBody>
      </p:sp>
      <p:sp>
        <p:nvSpPr>
          <p:cNvPr id="30727" name="TextBox 20">
            <a:extLst>
              <a:ext uri="{FF2B5EF4-FFF2-40B4-BE49-F238E27FC236}">
                <a16:creationId xmlns:a16="http://schemas.microsoft.com/office/drawing/2014/main" id="{EC3E8326-80D8-487C-AE8F-829BA1F23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150" y="2819400"/>
            <a:ext cx="1670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宋体" panose="02010600030101010101" pitchFamily="2" charset="-122"/>
                <a:cs typeface="+mn-cs"/>
              </a:rPr>
              <a:t>D3.js</a:t>
            </a:r>
          </a:p>
        </p:txBody>
      </p:sp>
      <p:sp>
        <p:nvSpPr>
          <p:cNvPr id="30728" name="TextBox 21">
            <a:extLst>
              <a:ext uri="{FF2B5EF4-FFF2-40B4-BE49-F238E27FC236}">
                <a16:creationId xmlns:a16="http://schemas.microsoft.com/office/drawing/2014/main" id="{557DA798-FAEF-4A05-A0B5-5A32732E8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5" y="5360988"/>
            <a:ext cx="16700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7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宋体" panose="02010600030101010101" pitchFamily="2" charset="-122"/>
                <a:cs typeface="+mn-cs"/>
              </a:rPr>
              <a:t>SVG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C0EE402C-6C27-4CC5-B574-422CADB4D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338" y="433005"/>
            <a:ext cx="1449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Methods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866F16-AEB8-4082-82AE-5F2AE9F43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4704363"/>
            <a:ext cx="1980000" cy="19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1D9B61-C9FA-49B4-96C1-E27116D5E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01" y="2311400"/>
            <a:ext cx="2160000" cy="20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98367AA8-B8CB-496F-B290-D26C0EFE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729" y="2644010"/>
            <a:ext cx="2746433" cy="2203608"/>
          </a:xfrm>
          <a:prstGeom prst="rect">
            <a:avLst/>
          </a:prstGeom>
        </p:spPr>
      </p:pic>
      <p:grpSp>
        <p:nvGrpSpPr>
          <p:cNvPr id="37890" name="组合 6">
            <a:extLst>
              <a:ext uri="{FF2B5EF4-FFF2-40B4-BE49-F238E27FC236}">
                <a16:creationId xmlns:a16="http://schemas.microsoft.com/office/drawing/2014/main" id="{139100E8-8352-4AA8-984A-0BF45CE2B200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7921" name="矩形 3">
              <a:extLst>
                <a:ext uri="{FF2B5EF4-FFF2-40B4-BE49-F238E27FC236}">
                  <a16:creationId xmlns:a16="http://schemas.microsoft.com/office/drawing/2014/main" id="{D1CCAE8F-5FC1-45ED-A5B8-0751BF2FB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922" name="直角三角形 5">
              <a:extLst>
                <a:ext uri="{FF2B5EF4-FFF2-40B4-BE49-F238E27FC236}">
                  <a16:creationId xmlns:a16="http://schemas.microsoft.com/office/drawing/2014/main" id="{65D34002-3E53-489C-81CD-8892850AC7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7891" name="文本框 8">
            <a:extLst>
              <a:ext uri="{FF2B5EF4-FFF2-40B4-BE49-F238E27FC236}">
                <a16:creationId xmlns:a16="http://schemas.microsoft.com/office/drawing/2014/main" id="{665C210D-242F-4252-A870-9A415492A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6338" y="390965"/>
            <a:ext cx="1449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Methods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7892" name="Elbow Connector 12">
            <a:extLst>
              <a:ext uri="{FF2B5EF4-FFF2-40B4-BE49-F238E27FC236}">
                <a16:creationId xmlns:a16="http://schemas.microsoft.com/office/drawing/2014/main" id="{88090D19-2A71-444B-8820-37853B7898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9925" y="2347913"/>
            <a:ext cx="1981200" cy="8636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3" name="Elbow Connector 13">
            <a:extLst>
              <a:ext uri="{FF2B5EF4-FFF2-40B4-BE49-F238E27FC236}">
                <a16:creationId xmlns:a16="http://schemas.microsoft.com/office/drawing/2014/main" id="{3A742F83-B198-4B67-BD46-E59C5EE175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019925" y="4222750"/>
            <a:ext cx="1981200" cy="8636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4" name="Straight Connector 14">
            <a:extLst>
              <a:ext uri="{FF2B5EF4-FFF2-40B4-BE49-F238E27FC236}">
                <a16:creationId xmlns:a16="http://schemas.microsoft.com/office/drawing/2014/main" id="{5A18A99B-C43C-46A7-96DF-FB060DB31C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9925" y="3725863"/>
            <a:ext cx="1981200" cy="1587"/>
          </a:xfrm>
          <a:prstGeom prst="line">
            <a:avLst/>
          </a:prstGeom>
          <a:noFill/>
          <a:ln w="28575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5" name="Elbow Connector 15">
            <a:extLst>
              <a:ext uri="{FF2B5EF4-FFF2-40B4-BE49-F238E27FC236}">
                <a16:creationId xmlns:a16="http://schemas.microsoft.com/office/drawing/2014/main" id="{EA96A0BF-4B4D-4C40-B2CE-39D54BC87B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86075" y="2347913"/>
            <a:ext cx="1395413" cy="1073150"/>
          </a:xfrm>
          <a:prstGeom prst="bentConnector3">
            <a:avLst>
              <a:gd name="adj1" fmla="val -931"/>
            </a:avLst>
          </a:prstGeom>
          <a:noFill/>
          <a:ln w="28575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6" name="Elbow Connector 16">
            <a:extLst>
              <a:ext uri="{FF2B5EF4-FFF2-40B4-BE49-F238E27FC236}">
                <a16:creationId xmlns:a16="http://schemas.microsoft.com/office/drawing/2014/main" id="{6E6B4924-53AE-4D82-9001-EBB8634F0C2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86075" y="4013200"/>
            <a:ext cx="1395413" cy="1073150"/>
          </a:xfrm>
          <a:prstGeom prst="bentConnector3">
            <a:avLst>
              <a:gd name="adj1" fmla="val -931"/>
            </a:avLst>
          </a:prstGeom>
          <a:noFill/>
          <a:ln w="28575">
            <a:solidFill>
              <a:srgbClr val="ADBACA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897" name="Straight Connector 17">
            <a:extLst>
              <a:ext uri="{FF2B5EF4-FFF2-40B4-BE49-F238E27FC236}">
                <a16:creationId xmlns:a16="http://schemas.microsoft.com/office/drawing/2014/main" id="{E715F3B3-339C-4D35-9858-073A9932A7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70800" y="3745814"/>
            <a:ext cx="1208088" cy="3175"/>
          </a:xfrm>
          <a:prstGeom prst="line">
            <a:avLst/>
          </a:prstGeom>
          <a:noFill/>
          <a:ln w="28575">
            <a:solidFill>
              <a:srgbClr val="ADBACA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1" name="Rounded Rectangle 8">
            <a:extLst>
              <a:ext uri="{FF2B5EF4-FFF2-40B4-BE49-F238E27FC236}">
                <a16:creationId xmlns:a16="http://schemas.microsoft.com/office/drawing/2014/main" id="{4AF93137-7B4E-429D-8342-25E3A4793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8" y="3140075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912" name="Rounded Rectangle 5">
            <a:extLst>
              <a:ext uri="{FF2B5EF4-FFF2-40B4-BE49-F238E27FC236}">
                <a16:creationId xmlns:a16="http://schemas.microsoft.com/office/drawing/2014/main" id="{7E6DDB78-63E2-4F1E-902B-FE1B054CE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8" y="1806575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913" name="Rounded Rectangle 11">
            <a:extLst>
              <a:ext uri="{FF2B5EF4-FFF2-40B4-BE49-F238E27FC236}">
                <a16:creationId xmlns:a16="http://schemas.microsoft.com/office/drawing/2014/main" id="{4C985FDA-10EA-41A1-827F-EC811EEFB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488" y="4475163"/>
            <a:ext cx="2619375" cy="1082675"/>
          </a:xfrm>
          <a:prstGeom prst="roundRect">
            <a:avLst>
              <a:gd name="adj" fmla="val 10134"/>
            </a:avLst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914" name="TextBox 13">
            <a:extLst>
              <a:ext uri="{FF2B5EF4-FFF2-40B4-BE49-F238E27FC236}">
                <a16:creationId xmlns:a16="http://schemas.microsoft.com/office/drawing/2014/main" id="{D342EC8F-DAAF-48A8-9368-67550EFEC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2030413"/>
            <a:ext cx="23383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HTML</a:t>
            </a:r>
          </a:p>
        </p:txBody>
      </p:sp>
      <p:sp>
        <p:nvSpPr>
          <p:cNvPr id="37915" name="TextBox 13">
            <a:extLst>
              <a:ext uri="{FF2B5EF4-FFF2-40B4-BE49-F238E27FC236}">
                <a16:creationId xmlns:a16="http://schemas.microsoft.com/office/drawing/2014/main" id="{F74B832E-1850-4BFB-829D-CDE8B907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2410753"/>
            <a:ext cx="2335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HyperText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Markup Language</a:t>
            </a:r>
          </a:p>
        </p:txBody>
      </p:sp>
      <p:sp>
        <p:nvSpPr>
          <p:cNvPr id="37916" name="TextBox 13">
            <a:extLst>
              <a:ext uri="{FF2B5EF4-FFF2-40B4-BE49-F238E27FC236}">
                <a16:creationId xmlns:a16="http://schemas.microsoft.com/office/drawing/2014/main" id="{192799EC-885A-4B93-8614-17872D90D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775" y="3359150"/>
            <a:ext cx="23383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CSS</a:t>
            </a:r>
          </a:p>
        </p:txBody>
      </p:sp>
      <p:sp>
        <p:nvSpPr>
          <p:cNvPr id="37917" name="TextBox 13">
            <a:extLst>
              <a:ext uri="{FF2B5EF4-FFF2-40B4-BE49-F238E27FC236}">
                <a16:creationId xmlns:a16="http://schemas.microsoft.com/office/drawing/2014/main" id="{41F47D5C-F853-4143-973A-C13178B47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460" y="3718470"/>
            <a:ext cx="233521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Cascading Style Sheets</a:t>
            </a:r>
          </a:p>
        </p:txBody>
      </p:sp>
      <p:sp>
        <p:nvSpPr>
          <p:cNvPr id="37918" name="TextBox 13">
            <a:extLst>
              <a:ext uri="{FF2B5EF4-FFF2-40B4-BE49-F238E27FC236}">
                <a16:creationId xmlns:a16="http://schemas.microsoft.com/office/drawing/2014/main" id="{673EA52F-3721-4D15-A86D-B962EF084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285" y="4591040"/>
            <a:ext cx="23383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JavaScript</a:t>
            </a:r>
          </a:p>
        </p:txBody>
      </p:sp>
      <p:sp>
        <p:nvSpPr>
          <p:cNvPr id="37919" name="TextBox 13">
            <a:extLst>
              <a:ext uri="{FF2B5EF4-FFF2-40B4-BE49-F238E27FC236}">
                <a16:creationId xmlns:a16="http://schemas.microsoft.com/office/drawing/2014/main" id="{3A55C645-F1E1-4567-ACF7-3AE12CB2F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6460" y="5014694"/>
            <a:ext cx="26193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Enables interactive web page</a:t>
            </a:r>
          </a:p>
        </p:txBody>
      </p:sp>
      <p:sp>
        <p:nvSpPr>
          <p:cNvPr id="37920" name="TextBox 13">
            <a:extLst>
              <a:ext uri="{FF2B5EF4-FFF2-40B4-BE49-F238E27FC236}">
                <a16:creationId xmlns:a16="http://schemas.microsoft.com/office/drawing/2014/main" id="{3BCF92A2-B341-47B4-A254-A9A6C088E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2205" y="4347711"/>
            <a:ext cx="1313479" cy="3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  website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593A43-4437-4632-BB38-4F70398C1A9A}"/>
              </a:ext>
            </a:extLst>
          </p:cNvPr>
          <p:cNvSpPr txBox="1"/>
          <p:nvPr/>
        </p:nvSpPr>
        <p:spPr>
          <a:xfrm>
            <a:off x="110737" y="3520758"/>
            <a:ext cx="2565460" cy="461664"/>
          </a:xfrm>
          <a:prstGeom prst="rect">
            <a:avLst/>
          </a:prstGeom>
          <a:solidFill>
            <a:srgbClr val="3EB19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Web programming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2589A-B52F-448B-8BA4-2694080D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62" y="2813499"/>
            <a:ext cx="2340000" cy="14332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BF2DA21F-EA12-4EEF-A142-9F35217BE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699" name="文本框 34">
            <a:extLst>
              <a:ext uri="{FF2B5EF4-FFF2-40B4-BE49-F238E27FC236}">
                <a16:creationId xmlns:a16="http://schemas.microsoft.com/office/drawing/2014/main" id="{9ED3E8B9-6490-489C-850E-380594A64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283" y="3421559"/>
            <a:ext cx="17844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Result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700" name="等腰三角形 7">
            <a:extLst>
              <a:ext uri="{FF2B5EF4-FFF2-40B4-BE49-F238E27FC236}">
                <a16:creationId xmlns:a16="http://schemas.microsoft.com/office/drawing/2014/main" id="{C74DA181-01B3-42B9-84B0-7493D5FDC5D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1" name="等腰三角形 37">
            <a:extLst>
              <a:ext uri="{FF2B5EF4-FFF2-40B4-BE49-F238E27FC236}">
                <a16:creationId xmlns:a16="http://schemas.microsoft.com/office/drawing/2014/main" id="{D4D12F9A-CCC4-414C-89FB-77C479FD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2" name="文本框 38">
            <a:extLst>
              <a:ext uri="{FF2B5EF4-FFF2-40B4-BE49-F238E27FC236}">
                <a16:creationId xmlns:a16="http://schemas.microsoft.com/office/drawing/2014/main" id="{B60330BD-1953-46C9-8000-A1D196B7F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49" y="2747962"/>
            <a:ext cx="241141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THREE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703" name="直角三角形 13">
            <a:extLst>
              <a:ext uri="{FF2B5EF4-FFF2-40B4-BE49-F238E27FC236}">
                <a16:creationId xmlns:a16="http://schemas.microsoft.com/office/drawing/2014/main" id="{2BCC23F0-02D1-48EF-9009-FC4109D498CA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4" name="直角三角形 39">
            <a:extLst>
              <a:ext uri="{FF2B5EF4-FFF2-40B4-BE49-F238E27FC236}">
                <a16:creationId xmlns:a16="http://schemas.microsoft.com/office/drawing/2014/main" id="{175EF333-F55C-4925-AD73-4DC08A041FE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6">
            <a:extLst>
              <a:ext uri="{FF2B5EF4-FFF2-40B4-BE49-F238E27FC236}">
                <a16:creationId xmlns:a16="http://schemas.microsoft.com/office/drawing/2014/main" id="{5F8AEA2C-FDBD-4FA3-B5F2-124984980A7C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7669" name="矩形 3">
              <a:extLst>
                <a:ext uri="{FF2B5EF4-FFF2-40B4-BE49-F238E27FC236}">
                  <a16:creationId xmlns:a16="http://schemas.microsoft.com/office/drawing/2014/main" id="{5FEE84CB-44EF-4F49-A79B-15C1BB694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670" name="直角三角形 5">
              <a:extLst>
                <a:ext uri="{FF2B5EF4-FFF2-40B4-BE49-F238E27FC236}">
                  <a16:creationId xmlns:a16="http://schemas.microsoft.com/office/drawing/2014/main" id="{1329E3D8-BE30-4E8F-A881-509F28AEE6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7651" name="文本框 8">
            <a:extLst>
              <a:ext uri="{FF2B5EF4-FFF2-40B4-BE49-F238E27FC236}">
                <a16:creationId xmlns:a16="http://schemas.microsoft.com/office/drawing/2014/main" id="{17A25898-9E49-41BA-BF02-BF9CC1FAE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204" y="376892"/>
            <a:ext cx="12041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Result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7652" name="Rectangle 6">
            <a:extLst>
              <a:ext uri="{FF2B5EF4-FFF2-40B4-BE49-F238E27FC236}">
                <a16:creationId xmlns:a16="http://schemas.microsoft.com/office/drawing/2014/main" id="{ABC0959E-611C-4BE9-A0E3-7274447B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83" y="1015083"/>
            <a:ext cx="5871305" cy="2836817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653" name="Rectangle 7">
            <a:extLst>
              <a:ext uri="{FF2B5EF4-FFF2-40B4-BE49-F238E27FC236}">
                <a16:creationId xmlns:a16="http://schemas.microsoft.com/office/drawing/2014/main" id="{969FDBAC-0EC9-4EF9-92C2-B04EBF774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12555"/>
            <a:ext cx="5857017" cy="2836817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655" name="Rectangle 9">
            <a:extLst>
              <a:ext uri="{FF2B5EF4-FFF2-40B4-BE49-F238E27FC236}">
                <a16:creationId xmlns:a16="http://schemas.microsoft.com/office/drawing/2014/main" id="{0C2A21AF-99D6-40E8-B428-94F8FCAE6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0288" y="3848099"/>
            <a:ext cx="5842728" cy="2769517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D7E9E8-F433-4EE4-B1DD-57801CCF4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1" y="1083798"/>
            <a:ext cx="5297821" cy="2520000"/>
          </a:xfrm>
          <a:prstGeom prst="rect">
            <a:avLst/>
          </a:prstGeom>
        </p:spPr>
      </p:pic>
      <p:sp>
        <p:nvSpPr>
          <p:cNvPr id="24" name="Rectangle 8">
            <a:extLst>
              <a:ext uri="{FF2B5EF4-FFF2-40B4-BE49-F238E27FC236}">
                <a16:creationId xmlns:a16="http://schemas.microsoft.com/office/drawing/2014/main" id="{AEE383E7-D40A-4332-A324-DA877C776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984" y="3847264"/>
            <a:ext cx="5871304" cy="2770352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1A9E38-26B0-4760-9335-FBF9F7112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19" y="1171174"/>
            <a:ext cx="5250925" cy="25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D0CCD5-55F8-42BD-9F11-7B39603C1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3" y="3974758"/>
            <a:ext cx="5239166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20B758-E61D-4472-82C9-7C1317303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219" y="4006297"/>
            <a:ext cx="5294235" cy="2520000"/>
          </a:xfrm>
          <a:prstGeom prst="rect">
            <a:avLst/>
          </a:prstGeom>
        </p:spPr>
      </p:pic>
      <p:sp>
        <p:nvSpPr>
          <p:cNvPr id="6" name="文本框 5">
            <a:hlinkClick r:id="rId7"/>
            <a:extLst>
              <a:ext uri="{FF2B5EF4-FFF2-40B4-BE49-F238E27FC236}">
                <a16:creationId xmlns:a16="http://schemas.microsoft.com/office/drawing/2014/main" id="{286DB4A1-769A-4361-B675-BF0F7989308E}"/>
              </a:ext>
            </a:extLst>
          </p:cNvPr>
          <p:cNvSpPr txBox="1"/>
          <p:nvPr/>
        </p:nvSpPr>
        <p:spPr>
          <a:xfrm>
            <a:off x="2837468" y="411126"/>
            <a:ext cx="831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https://ruitian-olivia.github.io/project_metamap/index.html#page-content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文本框 4">
            <a:extLst>
              <a:ext uri="{FF2B5EF4-FFF2-40B4-BE49-F238E27FC236}">
                <a16:creationId xmlns:a16="http://schemas.microsoft.com/office/drawing/2014/main" id="{296A836E-DD89-4C7C-B50E-3E5F3EE60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819" name="文本框 34">
            <a:extLst>
              <a:ext uri="{FF2B5EF4-FFF2-40B4-BE49-F238E27FC236}">
                <a16:creationId xmlns:a16="http://schemas.microsoft.com/office/drawing/2014/main" id="{88F39FA5-D13A-4248-8174-963ECD588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71" y="3657025"/>
            <a:ext cx="38266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Future development</a:t>
            </a:r>
          </a:p>
        </p:txBody>
      </p:sp>
      <p:sp>
        <p:nvSpPr>
          <p:cNvPr id="34820" name="等腰三角形 7">
            <a:extLst>
              <a:ext uri="{FF2B5EF4-FFF2-40B4-BE49-F238E27FC236}">
                <a16:creationId xmlns:a16="http://schemas.microsoft.com/office/drawing/2014/main" id="{ECB35AA7-9EB6-4C39-B4FB-DE3FE508F7A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1" name="等腰三角形 37">
            <a:extLst>
              <a:ext uri="{FF2B5EF4-FFF2-40B4-BE49-F238E27FC236}">
                <a16:creationId xmlns:a16="http://schemas.microsoft.com/office/drawing/2014/main" id="{ED95FB08-BF4F-4147-BDC9-D41ACB04D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2" name="文本框 38">
            <a:extLst>
              <a:ext uri="{FF2B5EF4-FFF2-40B4-BE49-F238E27FC236}">
                <a16:creationId xmlns:a16="http://schemas.microsoft.com/office/drawing/2014/main" id="{3C249E24-E469-488F-8B08-1F9A35C42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725" y="2875756"/>
            <a:ext cx="2219325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FOUR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823" name="直角三角形 13">
            <a:extLst>
              <a:ext uri="{FF2B5EF4-FFF2-40B4-BE49-F238E27FC236}">
                <a16:creationId xmlns:a16="http://schemas.microsoft.com/office/drawing/2014/main" id="{FA687835-8FB4-4608-A5F6-2C1A555C989C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824" name="直角三角形 39">
            <a:extLst>
              <a:ext uri="{FF2B5EF4-FFF2-40B4-BE49-F238E27FC236}">
                <a16:creationId xmlns:a16="http://schemas.microsoft.com/office/drawing/2014/main" id="{9FF55DAD-3F07-4BA6-A4E7-D3F6E20D632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8F82CE65-7A24-4FF5-A00B-409EF0098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557" y="2024856"/>
            <a:ext cx="6009964" cy="303572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ctr"/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31749" name="组合 6">
            <a:extLst>
              <a:ext uri="{FF2B5EF4-FFF2-40B4-BE49-F238E27FC236}">
                <a16:creationId xmlns:a16="http://schemas.microsoft.com/office/drawing/2014/main" id="{90B14A21-E474-4230-B6E3-E19E7E8EC60A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1772" name="矩形 3">
              <a:extLst>
                <a:ext uri="{FF2B5EF4-FFF2-40B4-BE49-F238E27FC236}">
                  <a16:creationId xmlns:a16="http://schemas.microsoft.com/office/drawing/2014/main" id="{8BA0FD39-44FA-400A-93E4-C96E6D463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3" name="直角三角形 5">
              <a:extLst>
                <a:ext uri="{FF2B5EF4-FFF2-40B4-BE49-F238E27FC236}">
                  <a16:creationId xmlns:a16="http://schemas.microsoft.com/office/drawing/2014/main" id="{F33E4E0C-F729-4BDE-B059-81CE0FBB7A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50" name="文本框 8">
            <a:extLst>
              <a:ext uri="{FF2B5EF4-FFF2-40B4-BE49-F238E27FC236}">
                <a16:creationId xmlns:a16="http://schemas.microsoft.com/office/drawing/2014/main" id="{09893348-FFE0-4608-B5E2-1E02E5D1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081" y="366027"/>
            <a:ext cx="4305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Future development</a:t>
            </a:r>
          </a:p>
        </p:txBody>
      </p:sp>
      <p:sp>
        <p:nvSpPr>
          <p:cNvPr id="31751" name="Rectangle 3@|1FFC:4308095|FBC:16777215|LFC:16777215|LBC:16777215">
            <a:extLst>
              <a:ext uri="{FF2B5EF4-FFF2-40B4-BE49-F238E27FC236}">
                <a16:creationId xmlns:a16="http://schemas.microsoft.com/office/drawing/2014/main" id="{BB9E8882-DFFA-44D4-B54C-735B4DDA4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2366190"/>
            <a:ext cx="4624388" cy="36513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2" name="Rectangle 4@|1FFC:4308095|FBC:16777215|LFC:16777215|LBC:16777215">
            <a:extLst>
              <a:ext uri="{FF2B5EF4-FFF2-40B4-BE49-F238E27FC236}">
                <a16:creationId xmlns:a16="http://schemas.microsoft.com/office/drawing/2014/main" id="{BE55D15A-EF95-4D7F-AF73-43AAFEF94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1437503"/>
            <a:ext cx="938213" cy="93821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3" name="Rectangle 46@|1FFC:1554685|FBC:16777215|LFC:16777215|LBC:16777215">
            <a:extLst>
              <a:ext uri="{FF2B5EF4-FFF2-40B4-BE49-F238E27FC236}">
                <a16:creationId xmlns:a16="http://schemas.microsoft.com/office/drawing/2014/main" id="{30020763-BA52-4C38-86AD-89024877E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4258490"/>
            <a:ext cx="4624388" cy="36513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4" name="Rectangle 47@|1FFC:1554685|FBC:16777215|LFC:16777215|LBC:16777215">
            <a:extLst>
              <a:ext uri="{FF2B5EF4-FFF2-40B4-BE49-F238E27FC236}">
                <a16:creationId xmlns:a16="http://schemas.microsoft.com/office/drawing/2014/main" id="{5A258000-0B5D-4091-A9A2-5DB77A2A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3331390"/>
            <a:ext cx="938213" cy="936625"/>
          </a:xfrm>
          <a:prstGeom prst="rect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7" name="Rectangle 56@|1FFC:2381804|FBC:16777215|LFC:16777215|LBC:16777215">
            <a:extLst>
              <a:ext uri="{FF2B5EF4-FFF2-40B4-BE49-F238E27FC236}">
                <a16:creationId xmlns:a16="http://schemas.microsoft.com/office/drawing/2014/main" id="{5EDEA9B3-AC83-41E8-9B80-833CABB31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6052956"/>
            <a:ext cx="4624388" cy="36512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8" name="Rectangle 57@|1FFC:2381804|FBC:16777215|LFC:16777215|LBC:16777215">
            <a:extLst>
              <a:ext uri="{FF2B5EF4-FFF2-40B4-BE49-F238E27FC236}">
                <a16:creationId xmlns:a16="http://schemas.microsoft.com/office/drawing/2014/main" id="{A1D4FDCA-FC13-4387-945A-66BF97A5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5124268"/>
            <a:ext cx="938213" cy="938213"/>
          </a:xfrm>
          <a:prstGeom prst="rect">
            <a:avLst/>
          </a:prstGeom>
          <a:solidFill>
            <a:srgbClr val="74CE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60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1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9" name="Freeform 139">
            <a:extLst>
              <a:ext uri="{FF2B5EF4-FFF2-40B4-BE49-F238E27FC236}">
                <a16:creationId xmlns:a16="http://schemas.microsoft.com/office/drawing/2014/main" id="{1DAEB75C-79BB-491F-8D02-0FC23F2C71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26000" y="1626415"/>
            <a:ext cx="563563" cy="561975"/>
          </a:xfrm>
          <a:custGeom>
            <a:avLst/>
            <a:gdLst>
              <a:gd name="T0" fmla="*/ 2147483646 w 68"/>
              <a:gd name="T1" fmla="*/ 2147483646 h 68"/>
              <a:gd name="T2" fmla="*/ 2147483646 w 68"/>
              <a:gd name="T3" fmla="*/ 2147483646 h 68"/>
              <a:gd name="T4" fmla="*/ 0 w 68"/>
              <a:gd name="T5" fmla="*/ 2147483646 h 68"/>
              <a:gd name="T6" fmla="*/ 2147483646 w 68"/>
              <a:gd name="T7" fmla="*/ 0 h 68"/>
              <a:gd name="T8" fmla="*/ 2147483646 w 68"/>
              <a:gd name="T9" fmla="*/ 2147483646 h 68"/>
              <a:gd name="T10" fmla="*/ 2147483646 w 68"/>
              <a:gd name="T11" fmla="*/ 2147483646 h 68"/>
              <a:gd name="T12" fmla="*/ 2147483646 w 68"/>
              <a:gd name="T13" fmla="*/ 68296491 h 68"/>
              <a:gd name="T14" fmla="*/ 68688384 w 68"/>
              <a:gd name="T15" fmla="*/ 2147483646 h 68"/>
              <a:gd name="T16" fmla="*/ 2147483646 w 68"/>
              <a:gd name="T17" fmla="*/ 2147483646 h 68"/>
              <a:gd name="T18" fmla="*/ 2147483646 w 68"/>
              <a:gd name="T19" fmla="*/ 2147483646 h 68"/>
              <a:gd name="T20" fmla="*/ 480802116 w 68"/>
              <a:gd name="T21" fmla="*/ 1502580656 h 68"/>
              <a:gd name="T22" fmla="*/ 1442406348 w 68"/>
              <a:gd name="T23" fmla="*/ 2147483646 h 68"/>
              <a:gd name="T24" fmla="*/ 343425347 w 68"/>
              <a:gd name="T25" fmla="*/ 2147483646 h 68"/>
              <a:gd name="T26" fmla="*/ 480802116 w 68"/>
              <a:gd name="T27" fmla="*/ 1502580656 h 68"/>
              <a:gd name="T28" fmla="*/ 2147483646 w 68"/>
              <a:gd name="T29" fmla="*/ 2147483646 h 68"/>
              <a:gd name="T30" fmla="*/ 2147483646 w 68"/>
              <a:gd name="T31" fmla="*/ 2147483646 h 68"/>
              <a:gd name="T32" fmla="*/ 2147483646 w 68"/>
              <a:gd name="T33" fmla="*/ 1365987674 h 68"/>
              <a:gd name="T34" fmla="*/ 2147483646 w 68"/>
              <a:gd name="T35" fmla="*/ 1365987674 h 68"/>
              <a:gd name="T36" fmla="*/ 2147483646 w 68"/>
              <a:gd name="T37" fmla="*/ 1161089936 h 68"/>
              <a:gd name="T38" fmla="*/ 2147483646 w 68"/>
              <a:gd name="T39" fmla="*/ 1229386427 h 68"/>
              <a:gd name="T40" fmla="*/ 1717143310 w 68"/>
              <a:gd name="T41" fmla="*/ 1161089936 h 68"/>
              <a:gd name="T42" fmla="*/ 1717143310 w 68"/>
              <a:gd name="T43" fmla="*/ 1365987674 h 68"/>
              <a:gd name="T44" fmla="*/ 1923200176 w 68"/>
              <a:gd name="T45" fmla="*/ 1365987674 h 68"/>
              <a:gd name="T46" fmla="*/ 2147483646 w 68"/>
              <a:gd name="T47" fmla="*/ 2147483646 h 68"/>
              <a:gd name="T48" fmla="*/ 1854520079 w 68"/>
              <a:gd name="T49" fmla="*/ 2147483646 h 68"/>
              <a:gd name="T50" fmla="*/ 1098972713 w 68"/>
              <a:gd name="T51" fmla="*/ 1365987674 h 68"/>
              <a:gd name="T52" fmla="*/ 1305029579 w 68"/>
              <a:gd name="T53" fmla="*/ 1365987674 h 68"/>
              <a:gd name="T54" fmla="*/ 1305029579 w 68"/>
              <a:gd name="T55" fmla="*/ 1161089936 h 68"/>
              <a:gd name="T56" fmla="*/ 755547366 w 68"/>
              <a:gd name="T57" fmla="*/ 1229386427 h 68"/>
              <a:gd name="T58" fmla="*/ 618170597 w 68"/>
              <a:gd name="T59" fmla="*/ 1229386427 h 68"/>
              <a:gd name="T60" fmla="*/ 2147483646 w 68"/>
              <a:gd name="T61" fmla="*/ 341498985 h 68"/>
              <a:gd name="T62" fmla="*/ 2147483646 w 68"/>
              <a:gd name="T63" fmla="*/ 819590951 h 68"/>
              <a:gd name="T64" fmla="*/ 2147483646 w 68"/>
              <a:gd name="T65" fmla="*/ 819590951 h 68"/>
              <a:gd name="T66" fmla="*/ 2147483646 w 68"/>
              <a:gd name="T67" fmla="*/ 1161089936 h 68"/>
              <a:gd name="T68" fmla="*/ 2147483646 w 68"/>
              <a:gd name="T69" fmla="*/ 1639181903 h 68"/>
              <a:gd name="T70" fmla="*/ 2147483646 w 68"/>
              <a:gd name="T71" fmla="*/ 2147483646 h 68"/>
              <a:gd name="T72" fmla="*/ 2147483646 w 68"/>
              <a:gd name="T73" fmla="*/ 2147483646 h 68"/>
              <a:gd name="T74" fmla="*/ 2147483646 w 68"/>
              <a:gd name="T75" fmla="*/ 2147483646 h 68"/>
              <a:gd name="T76" fmla="*/ 2147483646 w 68"/>
              <a:gd name="T77" fmla="*/ 2147483646 h 68"/>
              <a:gd name="T78" fmla="*/ 2147483646 w 68"/>
              <a:gd name="T79" fmla="*/ 2147483646 h 68"/>
              <a:gd name="T80" fmla="*/ 1785831695 w 68"/>
              <a:gd name="T81" fmla="*/ 2147483646 h 68"/>
              <a:gd name="T82" fmla="*/ 2147483646 w 68"/>
              <a:gd name="T83" fmla="*/ 2147483646 h 68"/>
              <a:gd name="T84" fmla="*/ 2147483646 w 68"/>
              <a:gd name="T85" fmla="*/ 2147483646 h 68"/>
              <a:gd name="T86" fmla="*/ 2147483646 w 68"/>
              <a:gd name="T87" fmla="*/ 2147483646 h 68"/>
              <a:gd name="T88" fmla="*/ 2147483646 w 68"/>
              <a:gd name="T89" fmla="*/ 2147483646 h 68"/>
              <a:gd name="T90" fmla="*/ 2147483646 w 68"/>
              <a:gd name="T91" fmla="*/ 2147483646 h 68"/>
              <a:gd name="T92" fmla="*/ 2147483646 w 68"/>
              <a:gd name="T93" fmla="*/ 1570885412 h 68"/>
              <a:gd name="T94" fmla="*/ 2147483646 w 68"/>
              <a:gd name="T95" fmla="*/ 1365987674 h 68"/>
              <a:gd name="T96" fmla="*/ 2147483646 w 68"/>
              <a:gd name="T97" fmla="*/ 2147483646 h 6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66" y="34"/>
                </a:moveTo>
                <a:cubicBezTo>
                  <a:pt x="66" y="16"/>
                  <a:pt x="52" y="1"/>
                  <a:pt x="34" y="1"/>
                </a:cubicBezTo>
                <a:cubicBezTo>
                  <a:pt x="16" y="1"/>
                  <a:pt x="1" y="16"/>
                  <a:pt x="1" y="34"/>
                </a:cubicBezTo>
                <a:cubicBezTo>
                  <a:pt x="1" y="52"/>
                  <a:pt x="16" y="66"/>
                  <a:pt x="34" y="66"/>
                </a:cubicBezTo>
                <a:cubicBezTo>
                  <a:pt x="52" y="66"/>
                  <a:pt x="66" y="52"/>
                  <a:pt x="66" y="34"/>
                </a:cubicBezTo>
                <a:close/>
                <a:moveTo>
                  <a:pt x="7" y="22"/>
                </a:moveTo>
                <a:cubicBezTo>
                  <a:pt x="21" y="60"/>
                  <a:pt x="21" y="60"/>
                  <a:pt x="21" y="60"/>
                </a:cubicBezTo>
                <a:cubicBezTo>
                  <a:pt x="11" y="55"/>
                  <a:pt x="5" y="45"/>
                  <a:pt x="5" y="34"/>
                </a:cubicBezTo>
                <a:cubicBezTo>
                  <a:pt x="5" y="29"/>
                  <a:pt x="5" y="25"/>
                  <a:pt x="7" y="22"/>
                </a:cubicBezTo>
                <a:close/>
                <a:moveTo>
                  <a:pt x="51" y="42"/>
                </a:moveTo>
                <a:cubicBezTo>
                  <a:pt x="48" y="51"/>
                  <a:pt x="48" y="51"/>
                  <a:pt x="48" y="51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40" y="20"/>
                  <a:pt x="41" y="20"/>
                </a:cubicBezTo>
                <a:cubicBezTo>
                  <a:pt x="43" y="20"/>
                  <a:pt x="43" y="17"/>
                  <a:pt x="41" y="17"/>
                </a:cubicBezTo>
                <a:cubicBezTo>
                  <a:pt x="36" y="18"/>
                  <a:pt x="33" y="18"/>
                  <a:pt x="33" y="18"/>
                </a:cubicBezTo>
                <a:cubicBezTo>
                  <a:pt x="33" y="18"/>
                  <a:pt x="30" y="18"/>
                  <a:pt x="25" y="17"/>
                </a:cubicBezTo>
                <a:cubicBezTo>
                  <a:pt x="24" y="17"/>
                  <a:pt x="24" y="20"/>
                  <a:pt x="25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3" y="32"/>
                  <a:pt x="33" y="32"/>
                  <a:pt x="33" y="32"/>
                </a:cubicBezTo>
                <a:cubicBezTo>
                  <a:pt x="27" y="52"/>
                  <a:pt x="27" y="52"/>
                  <a:pt x="27" y="52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8" y="20"/>
                  <a:pt x="19" y="20"/>
                </a:cubicBezTo>
                <a:cubicBezTo>
                  <a:pt x="21" y="20"/>
                  <a:pt x="21" y="17"/>
                  <a:pt x="19" y="17"/>
                </a:cubicBezTo>
                <a:cubicBezTo>
                  <a:pt x="14" y="18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15" y="10"/>
                  <a:pt x="24" y="5"/>
                  <a:pt x="34" y="5"/>
                </a:cubicBezTo>
                <a:cubicBezTo>
                  <a:pt x="41" y="5"/>
                  <a:pt x="48" y="7"/>
                  <a:pt x="53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0" y="12"/>
                  <a:pt x="48" y="15"/>
                  <a:pt x="48" y="17"/>
                </a:cubicBezTo>
                <a:cubicBezTo>
                  <a:pt x="48" y="20"/>
                  <a:pt x="50" y="22"/>
                  <a:pt x="51" y="24"/>
                </a:cubicBezTo>
                <a:cubicBezTo>
                  <a:pt x="52" y="26"/>
                  <a:pt x="53" y="29"/>
                  <a:pt x="53" y="32"/>
                </a:cubicBezTo>
                <a:cubicBezTo>
                  <a:pt x="53" y="35"/>
                  <a:pt x="52" y="38"/>
                  <a:pt x="51" y="42"/>
                </a:cubicBezTo>
                <a:close/>
                <a:moveTo>
                  <a:pt x="43" y="61"/>
                </a:moveTo>
                <a:cubicBezTo>
                  <a:pt x="43" y="61"/>
                  <a:pt x="43" y="61"/>
                  <a:pt x="43" y="61"/>
                </a:cubicBezTo>
                <a:cubicBezTo>
                  <a:pt x="40" y="62"/>
                  <a:pt x="37" y="63"/>
                  <a:pt x="34" y="63"/>
                </a:cubicBezTo>
                <a:cubicBezTo>
                  <a:pt x="31" y="63"/>
                  <a:pt x="28" y="62"/>
                  <a:pt x="26" y="62"/>
                </a:cubicBezTo>
                <a:cubicBezTo>
                  <a:pt x="34" y="36"/>
                  <a:pt x="34" y="36"/>
                  <a:pt x="34" y="36"/>
                </a:cubicBezTo>
                <a:lnTo>
                  <a:pt x="43" y="61"/>
                </a:lnTo>
                <a:close/>
                <a:moveTo>
                  <a:pt x="63" y="34"/>
                </a:moveTo>
                <a:cubicBezTo>
                  <a:pt x="63" y="44"/>
                  <a:pt x="57" y="54"/>
                  <a:pt x="48" y="59"/>
                </a:cubicBezTo>
                <a:cubicBezTo>
                  <a:pt x="57" y="33"/>
                  <a:pt x="57" y="33"/>
                  <a:pt x="57" y="33"/>
                </a:cubicBezTo>
                <a:cubicBezTo>
                  <a:pt x="59" y="29"/>
                  <a:pt x="60" y="26"/>
                  <a:pt x="60" y="23"/>
                </a:cubicBezTo>
                <a:cubicBezTo>
                  <a:pt x="60" y="22"/>
                  <a:pt x="60" y="21"/>
                  <a:pt x="59" y="20"/>
                </a:cubicBezTo>
                <a:cubicBezTo>
                  <a:pt x="62" y="24"/>
                  <a:pt x="63" y="29"/>
                  <a:pt x="63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60" name="Freeform 157">
            <a:extLst>
              <a:ext uri="{FF2B5EF4-FFF2-40B4-BE49-F238E27FC236}">
                <a16:creationId xmlns:a16="http://schemas.microsoft.com/office/drawing/2014/main" id="{6F015F76-E9D4-4F8A-9CC1-CCFA37796D03}"/>
              </a:ext>
            </a:extLst>
          </p:cNvPr>
          <p:cNvSpPr>
            <a:spLocks noEditPoints="1"/>
          </p:cNvSpPr>
          <p:nvPr/>
        </p:nvSpPr>
        <p:spPr bwMode="auto">
          <a:xfrm>
            <a:off x="4892675" y="3536178"/>
            <a:ext cx="430213" cy="527050"/>
          </a:xfrm>
          <a:custGeom>
            <a:avLst/>
            <a:gdLst>
              <a:gd name="T0" fmla="*/ 2147483646 w 41"/>
              <a:gd name="T1" fmla="*/ 2147483646 h 50"/>
              <a:gd name="T2" fmla="*/ 2147483646 w 41"/>
              <a:gd name="T3" fmla="*/ 2147483646 h 50"/>
              <a:gd name="T4" fmla="*/ 550515245 w 41"/>
              <a:gd name="T5" fmla="*/ 2147483646 h 50"/>
              <a:gd name="T6" fmla="*/ 0 w 41"/>
              <a:gd name="T7" fmla="*/ 2147483646 h 50"/>
              <a:gd name="T8" fmla="*/ 0 w 41"/>
              <a:gd name="T9" fmla="*/ 555563405 h 50"/>
              <a:gd name="T10" fmla="*/ 550515245 w 41"/>
              <a:gd name="T11" fmla="*/ 0 h 50"/>
              <a:gd name="T12" fmla="*/ 2147483646 w 41"/>
              <a:gd name="T13" fmla="*/ 0 h 50"/>
              <a:gd name="T14" fmla="*/ 2147483646 w 41"/>
              <a:gd name="T15" fmla="*/ 555563405 h 50"/>
              <a:gd name="T16" fmla="*/ 2147483646 w 41"/>
              <a:gd name="T17" fmla="*/ 2147483646 h 50"/>
              <a:gd name="T18" fmla="*/ 2147483646 w 41"/>
              <a:gd name="T19" fmla="*/ 555563405 h 50"/>
              <a:gd name="T20" fmla="*/ 2147483646 w 41"/>
              <a:gd name="T21" fmla="*/ 444450724 h 50"/>
              <a:gd name="T22" fmla="*/ 550515245 w 41"/>
              <a:gd name="T23" fmla="*/ 444450724 h 50"/>
              <a:gd name="T24" fmla="*/ 440412196 w 41"/>
              <a:gd name="T25" fmla="*/ 555563405 h 50"/>
              <a:gd name="T26" fmla="*/ 440412196 w 41"/>
              <a:gd name="T27" fmla="*/ 2147483646 h 50"/>
              <a:gd name="T28" fmla="*/ 550515245 w 41"/>
              <a:gd name="T29" fmla="*/ 2147483646 h 50"/>
              <a:gd name="T30" fmla="*/ 2147483646 w 41"/>
              <a:gd name="T31" fmla="*/ 2147483646 h 50"/>
              <a:gd name="T32" fmla="*/ 2147483646 w 41"/>
              <a:gd name="T33" fmla="*/ 2147483646 h 50"/>
              <a:gd name="T34" fmla="*/ 2147483646 w 41"/>
              <a:gd name="T35" fmla="*/ 555563405 h 50"/>
              <a:gd name="T36" fmla="*/ 2147483646 w 41"/>
              <a:gd name="T37" fmla="*/ 2147483646 h 50"/>
              <a:gd name="T38" fmla="*/ 1981854882 w 41"/>
              <a:gd name="T39" fmla="*/ 2147483646 h 50"/>
              <a:gd name="T40" fmla="*/ 2147483646 w 41"/>
              <a:gd name="T41" fmla="*/ 2147483646 h 50"/>
              <a:gd name="T42" fmla="*/ 2147483646 w 41"/>
              <a:gd name="T43" fmla="*/ 2147483646 h 50"/>
              <a:gd name="T44" fmla="*/ 2147483646 w 41"/>
              <a:gd name="T45" fmla="*/ 2147483646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62" name="Freeform 91">
            <a:extLst>
              <a:ext uri="{FF2B5EF4-FFF2-40B4-BE49-F238E27FC236}">
                <a16:creationId xmlns:a16="http://schemas.microsoft.com/office/drawing/2014/main" id="{6E6EBFC9-FC9F-4F4C-990D-04AEC00FBAC5}"/>
              </a:ext>
            </a:extLst>
          </p:cNvPr>
          <p:cNvSpPr>
            <a:spLocks noEditPoints="1"/>
          </p:cNvSpPr>
          <p:nvPr/>
        </p:nvSpPr>
        <p:spPr bwMode="auto">
          <a:xfrm>
            <a:off x="4849813" y="5335406"/>
            <a:ext cx="515937" cy="515937"/>
          </a:xfrm>
          <a:custGeom>
            <a:avLst/>
            <a:gdLst>
              <a:gd name="T0" fmla="*/ 0 w 62"/>
              <a:gd name="T1" fmla="*/ 2146705677 h 62"/>
              <a:gd name="T2" fmla="*/ 2147483646 w 62"/>
              <a:gd name="T3" fmla="*/ 1523462102 h 62"/>
              <a:gd name="T4" fmla="*/ 2147483646 w 62"/>
              <a:gd name="T5" fmla="*/ 1384966304 h 62"/>
              <a:gd name="T6" fmla="*/ 2147483646 w 62"/>
              <a:gd name="T7" fmla="*/ 1315722566 h 62"/>
              <a:gd name="T8" fmla="*/ 2147483646 w 62"/>
              <a:gd name="T9" fmla="*/ 1177226767 h 62"/>
              <a:gd name="T10" fmla="*/ 2147483646 w 62"/>
              <a:gd name="T11" fmla="*/ 1038722648 h 62"/>
              <a:gd name="T12" fmla="*/ 2147483646 w 62"/>
              <a:gd name="T13" fmla="*/ 1038722648 h 62"/>
              <a:gd name="T14" fmla="*/ 2147483646 w 62"/>
              <a:gd name="T15" fmla="*/ 969478909 h 62"/>
              <a:gd name="T16" fmla="*/ 2147483646 w 62"/>
              <a:gd name="T17" fmla="*/ 830983111 h 62"/>
              <a:gd name="T18" fmla="*/ 2147483646 w 62"/>
              <a:gd name="T19" fmla="*/ 1107974708 h 62"/>
              <a:gd name="T20" fmla="*/ 2147483646 w 62"/>
              <a:gd name="T21" fmla="*/ 1315722566 h 62"/>
              <a:gd name="T22" fmla="*/ 2147483646 w 62"/>
              <a:gd name="T23" fmla="*/ 1177226767 h 62"/>
              <a:gd name="T24" fmla="*/ 2008201557 w 62"/>
              <a:gd name="T25" fmla="*/ 1038722648 h 62"/>
              <a:gd name="T26" fmla="*/ 2077453617 w 62"/>
              <a:gd name="T27" fmla="*/ 761731051 h 62"/>
              <a:gd name="T28" fmla="*/ 2147483646 w 62"/>
              <a:gd name="T29" fmla="*/ 692487313 h 62"/>
              <a:gd name="T30" fmla="*/ 2147483646 w 62"/>
              <a:gd name="T31" fmla="*/ 553991515 h 62"/>
              <a:gd name="T32" fmla="*/ 2146705677 w 62"/>
              <a:gd name="T33" fmla="*/ 623235253 h 62"/>
              <a:gd name="T34" fmla="*/ 1869705759 w 62"/>
              <a:gd name="T35" fmla="*/ 415487395 h 62"/>
              <a:gd name="T36" fmla="*/ 1938957819 w 62"/>
              <a:gd name="T37" fmla="*/ 623235253 h 62"/>
              <a:gd name="T38" fmla="*/ 1800462020 w 62"/>
              <a:gd name="T39" fmla="*/ 623235253 h 62"/>
              <a:gd name="T40" fmla="*/ 1592714162 w 62"/>
              <a:gd name="T41" fmla="*/ 484739455 h 62"/>
              <a:gd name="T42" fmla="*/ 1454218364 w 62"/>
              <a:gd name="T43" fmla="*/ 553991515 h 62"/>
              <a:gd name="T44" fmla="*/ 1592714162 w 62"/>
              <a:gd name="T45" fmla="*/ 623235253 h 62"/>
              <a:gd name="T46" fmla="*/ 1523462102 w 62"/>
              <a:gd name="T47" fmla="*/ 692487313 h 62"/>
              <a:gd name="T48" fmla="*/ 692487313 w 62"/>
              <a:gd name="T49" fmla="*/ 1246470506 h 62"/>
              <a:gd name="T50" fmla="*/ 761731051 w 62"/>
              <a:gd name="T51" fmla="*/ 1315722566 h 62"/>
              <a:gd name="T52" fmla="*/ 900226849 w 62"/>
              <a:gd name="T53" fmla="*/ 1523462102 h 62"/>
              <a:gd name="T54" fmla="*/ 830983111 w 62"/>
              <a:gd name="T55" fmla="*/ 1800462020 h 62"/>
              <a:gd name="T56" fmla="*/ 1038722648 w 62"/>
              <a:gd name="T57" fmla="*/ 2077453617 h 62"/>
              <a:gd name="T58" fmla="*/ 1246470506 w 62"/>
              <a:gd name="T59" fmla="*/ 2147483646 h 62"/>
              <a:gd name="T60" fmla="*/ 1315722566 w 62"/>
              <a:gd name="T61" fmla="*/ 2147483646 h 62"/>
              <a:gd name="T62" fmla="*/ 1177226767 w 62"/>
              <a:gd name="T63" fmla="*/ 2147483646 h 62"/>
              <a:gd name="T64" fmla="*/ 1454218364 w 62"/>
              <a:gd name="T65" fmla="*/ 2147483646 h 62"/>
              <a:gd name="T66" fmla="*/ 1731209960 w 62"/>
              <a:gd name="T67" fmla="*/ 2147483646 h 62"/>
              <a:gd name="T68" fmla="*/ 2077453617 w 62"/>
              <a:gd name="T69" fmla="*/ 2147483646 h 62"/>
              <a:gd name="T70" fmla="*/ 2147483646 w 62"/>
              <a:gd name="T71" fmla="*/ 2147483646 h 62"/>
              <a:gd name="T72" fmla="*/ 2147483646 w 62"/>
              <a:gd name="T73" fmla="*/ 2147483646 h 62"/>
              <a:gd name="T74" fmla="*/ 2147483646 w 62"/>
              <a:gd name="T75" fmla="*/ 2147483646 h 62"/>
              <a:gd name="T76" fmla="*/ 2147483646 w 62"/>
              <a:gd name="T77" fmla="*/ 2147483646 h 62"/>
              <a:gd name="T78" fmla="*/ 2147483646 w 62"/>
              <a:gd name="T79" fmla="*/ 2147483646 h 62"/>
              <a:gd name="T80" fmla="*/ 1938957819 w 62"/>
              <a:gd name="T81" fmla="*/ 2147483646 h 62"/>
              <a:gd name="T82" fmla="*/ 1869705759 w 62"/>
              <a:gd name="T83" fmla="*/ 2147483646 h 62"/>
              <a:gd name="T84" fmla="*/ 2077453617 w 62"/>
              <a:gd name="T85" fmla="*/ 2147483646 h 62"/>
              <a:gd name="T86" fmla="*/ 2147483646 w 62"/>
              <a:gd name="T87" fmla="*/ 2147483646 h 62"/>
              <a:gd name="T88" fmla="*/ 2147483646 w 62"/>
              <a:gd name="T89" fmla="*/ 2147483646 h 62"/>
              <a:gd name="T90" fmla="*/ 2147483646 w 62"/>
              <a:gd name="T91" fmla="*/ 2147483646 h 62"/>
              <a:gd name="T92" fmla="*/ 2147483646 w 62"/>
              <a:gd name="T93" fmla="*/ 2008201557 h 62"/>
              <a:gd name="T94" fmla="*/ 2147483646 w 62"/>
              <a:gd name="T95" fmla="*/ 1938957819 h 62"/>
              <a:gd name="T96" fmla="*/ 2147483646 w 62"/>
              <a:gd name="T97" fmla="*/ 1800462020 h 62"/>
              <a:gd name="T98" fmla="*/ 2147483646 w 62"/>
              <a:gd name="T99" fmla="*/ 1592714162 h 62"/>
              <a:gd name="T100" fmla="*/ 2147483646 w 62"/>
              <a:gd name="T101" fmla="*/ 1523462102 h 62"/>
              <a:gd name="T102" fmla="*/ 2147483646 w 62"/>
              <a:gd name="T103" fmla="*/ 1523462102 h 62"/>
              <a:gd name="T104" fmla="*/ 2147483646 w 62"/>
              <a:gd name="T105" fmla="*/ 2147483646 h 62"/>
              <a:gd name="T106" fmla="*/ 2147483646 w 62"/>
              <a:gd name="T107" fmla="*/ 2147483646 h 62"/>
              <a:gd name="T108" fmla="*/ 2147483646 w 62"/>
              <a:gd name="T109" fmla="*/ 2147483646 h 62"/>
              <a:gd name="T110" fmla="*/ 2147483646 w 62"/>
              <a:gd name="T111" fmla="*/ 2147483646 h 62"/>
              <a:gd name="T112" fmla="*/ 2147483646 w 62"/>
              <a:gd name="T113" fmla="*/ 2147483646 h 62"/>
              <a:gd name="T114" fmla="*/ 2147483646 w 62"/>
              <a:gd name="T115" fmla="*/ 2147483646 h 62"/>
              <a:gd name="T116" fmla="*/ 2147483646 w 62"/>
              <a:gd name="T117" fmla="*/ 2147483646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682" tIns="60841" rIns="121682" bIns="6084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63" name="TextBox 13">
            <a:extLst>
              <a:ext uri="{FF2B5EF4-FFF2-40B4-BE49-F238E27FC236}">
                <a16:creationId xmlns:a16="http://schemas.microsoft.com/office/drawing/2014/main" id="{8B620018-BEA6-42BE-A096-2D4D0698B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120" y="1669456"/>
            <a:ext cx="32794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More user-friendly</a:t>
            </a:r>
          </a:p>
        </p:txBody>
      </p:sp>
      <p:sp>
        <p:nvSpPr>
          <p:cNvPr id="31765" name="TextBox 13">
            <a:extLst>
              <a:ext uri="{FF2B5EF4-FFF2-40B4-BE49-F238E27FC236}">
                <a16:creationId xmlns:a16="http://schemas.microsoft.com/office/drawing/2014/main" id="{1372ABCC-255F-4F8A-B386-9FC4E8503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69" y="3503603"/>
            <a:ext cx="349395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Adding more features</a:t>
            </a:r>
          </a:p>
        </p:txBody>
      </p:sp>
      <p:sp>
        <p:nvSpPr>
          <p:cNvPr id="31769" name="TextBox 13">
            <a:extLst>
              <a:ext uri="{FF2B5EF4-FFF2-40B4-BE49-F238E27FC236}">
                <a16:creationId xmlns:a16="http://schemas.microsoft.com/office/drawing/2014/main" id="{EE61C76F-1B73-4F04-ABCF-5C844AF59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069" y="5398152"/>
            <a:ext cx="37216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Integrated into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iMetaLab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38A162-1719-49B9-9A6C-1F002EE0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39" y="2209158"/>
            <a:ext cx="5760000" cy="26671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9" name="组合 6">
            <a:extLst>
              <a:ext uri="{FF2B5EF4-FFF2-40B4-BE49-F238E27FC236}">
                <a16:creationId xmlns:a16="http://schemas.microsoft.com/office/drawing/2014/main" id="{90B14A21-E474-4230-B6E3-E19E7E8EC60A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31772" name="矩形 3">
              <a:extLst>
                <a:ext uri="{FF2B5EF4-FFF2-40B4-BE49-F238E27FC236}">
                  <a16:creationId xmlns:a16="http://schemas.microsoft.com/office/drawing/2014/main" id="{8BA0FD39-44FA-400A-93E4-C96E6D463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773" name="直角三角形 5">
              <a:extLst>
                <a:ext uri="{FF2B5EF4-FFF2-40B4-BE49-F238E27FC236}">
                  <a16:creationId xmlns:a16="http://schemas.microsoft.com/office/drawing/2014/main" id="{F33E4E0C-F729-4BDE-B059-81CE0FBB7A9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50" name="文本框 8">
            <a:extLst>
              <a:ext uri="{FF2B5EF4-FFF2-40B4-BE49-F238E27FC236}">
                <a16:creationId xmlns:a16="http://schemas.microsoft.com/office/drawing/2014/main" id="{09893348-FFE0-4608-B5E2-1E02E5D1B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081" y="366027"/>
            <a:ext cx="430548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D293B4-4098-446B-B2F4-E70BFB4CE1C2}"/>
              </a:ext>
            </a:extLst>
          </p:cNvPr>
          <p:cNvSpPr txBox="1"/>
          <p:nvPr/>
        </p:nvSpPr>
        <p:spPr>
          <a:xfrm>
            <a:off x="1274135" y="1448657"/>
            <a:ext cx="359083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Dr. Daniel 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Figeys</a:t>
            </a:r>
            <a:endParaRPr lang="en-US" altLang="zh-CN" sz="24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   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Zhibin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Ning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Bo Liao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Kai Cheng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Leyuan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Li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Janice Mayne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Shelley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Deeke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Henghui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Li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Rachid Daoud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Elias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Abou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Samra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Xu Zhang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Dr. Amanda Starr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Miss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Lioudmila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Tepliakova</a:t>
            </a:r>
            <a:endParaRPr lang="en-US" altLang="zh-CN" sz="2000" dirty="0">
              <a:solidFill>
                <a:schemeClr val="bg1"/>
              </a:solidFill>
              <a:latin typeface="helvetica" panose="020B0604020202020204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Miss Krystal Walker </a:t>
            </a:r>
            <a:endParaRPr lang="en-US" altLang="zh-CN" dirty="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pic>
        <p:nvPicPr>
          <p:cNvPr id="1030" name="Picture 6" descr="Image result for university of ottawa bmi faculty">
            <a:extLst>
              <a:ext uri="{FF2B5EF4-FFF2-40B4-BE49-F238E27FC236}">
                <a16:creationId xmlns:a16="http://schemas.microsoft.com/office/drawing/2014/main" id="{DCE42C56-8657-40E4-87D2-3B62E08E5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970" y="2405175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7" name="组合 6">
            <a:extLst>
              <a:ext uri="{FF2B5EF4-FFF2-40B4-BE49-F238E27FC236}">
                <a16:creationId xmlns:a16="http://schemas.microsoft.com/office/drawing/2014/main" id="{AD0B0A91-6E26-4535-9EE0-CFD051EE6C00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16401" name="矩形 3">
              <a:extLst>
                <a:ext uri="{FF2B5EF4-FFF2-40B4-BE49-F238E27FC236}">
                  <a16:creationId xmlns:a16="http://schemas.microsoft.com/office/drawing/2014/main" id="{900C155B-8444-418D-B56E-A1BE5CBB8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402" name="直角三角形 5">
              <a:extLst>
                <a:ext uri="{FF2B5EF4-FFF2-40B4-BE49-F238E27FC236}">
                  <a16:creationId xmlns:a16="http://schemas.microsoft.com/office/drawing/2014/main" id="{A505D467-31D1-4626-92BD-86C26F530A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388" name="文本框 8">
            <a:extLst>
              <a:ext uri="{FF2B5EF4-FFF2-40B4-BE49-F238E27FC236}">
                <a16:creationId xmlns:a16="http://schemas.microsoft.com/office/drawing/2014/main" id="{30D31CAB-6ABA-4A0D-B806-758F8EACE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746" y="346580"/>
            <a:ext cx="34612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Self-introduction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391" name="Oval 16">
            <a:extLst>
              <a:ext uri="{FF2B5EF4-FFF2-40B4-BE49-F238E27FC236}">
                <a16:creationId xmlns:a16="http://schemas.microsoft.com/office/drawing/2014/main" id="{874CB169-4A51-4B8A-BA20-D598572CB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241" y="4912024"/>
            <a:ext cx="711200" cy="715962"/>
          </a:xfrm>
          <a:prstGeom prst="ellipse">
            <a:avLst/>
          </a:prstGeom>
          <a:solidFill>
            <a:srgbClr val="76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392" name="Group 34">
            <a:extLst>
              <a:ext uri="{FF2B5EF4-FFF2-40B4-BE49-F238E27FC236}">
                <a16:creationId xmlns:a16="http://schemas.microsoft.com/office/drawing/2014/main" id="{A98F1DB3-861B-4C58-A765-853D9DD539A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4" y="506959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Oval 10">
            <a:extLst>
              <a:ext uri="{FF2B5EF4-FFF2-40B4-BE49-F238E27FC236}">
                <a16:creationId xmlns:a16="http://schemas.microsoft.com/office/drawing/2014/main" id="{AF885BC5-98D6-4C99-8270-3A0EB9560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241" y="3436121"/>
            <a:ext cx="711200" cy="715962"/>
          </a:xfrm>
          <a:prstGeom prst="ellipse">
            <a:avLst/>
          </a:prstGeom>
          <a:solidFill>
            <a:srgbClr val="2B7D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1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6394" name="Group 82">
            <a:extLst>
              <a:ext uri="{FF2B5EF4-FFF2-40B4-BE49-F238E27FC236}">
                <a16:creationId xmlns:a16="http://schemas.microsoft.com/office/drawing/2014/main" id="{83386BFB-B43B-48CC-9697-37E637D7132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91" y="3625033"/>
            <a:ext cx="3476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5" name="TextBox 13">
            <a:extLst>
              <a:ext uri="{FF2B5EF4-FFF2-40B4-BE49-F238E27FC236}">
                <a16:creationId xmlns:a16="http://schemas.microsoft.com/office/drawing/2014/main" id="{251EE8DD-8802-4B85-8F97-37F9A7A7A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135" y="3270569"/>
            <a:ext cx="31307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Education Experience</a:t>
            </a:r>
          </a:p>
        </p:txBody>
      </p:sp>
      <p:sp>
        <p:nvSpPr>
          <p:cNvPr id="16396" name="TextBox 13">
            <a:extLst>
              <a:ext uri="{FF2B5EF4-FFF2-40B4-BE49-F238E27FC236}">
                <a16:creationId xmlns:a16="http://schemas.microsoft.com/office/drawing/2014/main" id="{A7490A49-B85F-4905-AD7F-E46C893AC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135" y="3668295"/>
            <a:ext cx="3610136" cy="73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Shanghai Jiao Tong University</a:t>
            </a:r>
          </a:p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School of life sciences and biotechnology</a:t>
            </a:r>
          </a:p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2016 --- present      undergraduate student</a:t>
            </a:r>
          </a:p>
        </p:txBody>
      </p:sp>
      <p:sp>
        <p:nvSpPr>
          <p:cNvPr id="16397" name="TextBox 13">
            <a:extLst>
              <a:ext uri="{FF2B5EF4-FFF2-40B4-BE49-F238E27FC236}">
                <a16:creationId xmlns:a16="http://schemas.microsoft.com/office/drawing/2014/main" id="{4B21EC12-A225-4D04-B230-5FA3E2634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880" y="5021457"/>
            <a:ext cx="14001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Major</a:t>
            </a:r>
          </a:p>
        </p:txBody>
      </p:sp>
      <p:sp>
        <p:nvSpPr>
          <p:cNvPr id="16398" name="TextBox 13">
            <a:extLst>
              <a:ext uri="{FF2B5EF4-FFF2-40B4-BE49-F238E27FC236}">
                <a16:creationId xmlns:a16="http://schemas.microsoft.com/office/drawing/2014/main" id="{59DB5F7D-A869-4CBA-96A2-87EF708CD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880" y="5333613"/>
            <a:ext cx="28019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bioinformatics</a:t>
            </a:r>
          </a:p>
        </p:txBody>
      </p:sp>
      <p:pic>
        <p:nvPicPr>
          <p:cNvPr id="1030" name="Picture 6" descr="https://raw.githubusercontent.com/weijianwen/SJTU-logo-banner/master/SJTU_BANNER/PNG/sjtubannerblue.png">
            <a:extLst>
              <a:ext uri="{FF2B5EF4-FFF2-40B4-BE49-F238E27FC236}">
                <a16:creationId xmlns:a16="http://schemas.microsoft.com/office/drawing/2014/main" id="{9EF85AE8-3E23-431F-9ECE-8988202F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8" y="1791445"/>
            <a:ext cx="3702857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âä¸æµ·äº¤éå¤§å­¦âçå¾çæç´¢ç»æ">
            <a:extLst>
              <a:ext uri="{FF2B5EF4-FFF2-40B4-BE49-F238E27FC236}">
                <a16:creationId xmlns:a16="http://schemas.microsoft.com/office/drawing/2014/main" id="{D3B51EF0-B667-49AA-B465-3078E322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45" y="1700248"/>
            <a:ext cx="6484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3">
            <a:extLst>
              <a:ext uri="{FF2B5EF4-FFF2-40B4-BE49-F238E27FC236}">
                <a16:creationId xmlns:a16="http://schemas.microsoft.com/office/drawing/2014/main" id="{69EFCE4F-2DAC-4124-8C9C-B33A99344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7" name="矩形 5">
            <a:extLst>
              <a:ext uri="{FF2B5EF4-FFF2-40B4-BE49-F238E27FC236}">
                <a16:creationId xmlns:a16="http://schemas.microsoft.com/office/drawing/2014/main" id="{CB47C619-9834-4490-BA8F-449916105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3650" y="1935163"/>
            <a:ext cx="768350" cy="2895600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8" name="矩形 9">
            <a:extLst>
              <a:ext uri="{FF2B5EF4-FFF2-40B4-BE49-F238E27FC236}">
                <a16:creationId xmlns:a16="http://schemas.microsoft.com/office/drawing/2014/main" id="{BCDDA116-A2CA-4AE0-90DA-12259F0EE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363" y="2351088"/>
            <a:ext cx="1311275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9" name="矩形 10">
            <a:extLst>
              <a:ext uri="{FF2B5EF4-FFF2-40B4-BE49-F238E27FC236}">
                <a16:creationId xmlns:a16="http://schemas.microsoft.com/office/drawing/2014/main" id="{BBC9B37B-6CA2-41D1-8E1E-07483230F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050" y="2351088"/>
            <a:ext cx="1312863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0" name="矩形 11">
            <a:extLst>
              <a:ext uri="{FF2B5EF4-FFF2-40B4-BE49-F238E27FC236}">
                <a16:creationId xmlns:a16="http://schemas.microsoft.com/office/drawing/2014/main" id="{EFC6197C-A09A-485D-8935-FFF1693C4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975" y="2351088"/>
            <a:ext cx="1311275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1" name="矩形 12">
            <a:extLst>
              <a:ext uri="{FF2B5EF4-FFF2-40B4-BE49-F238E27FC236}">
                <a16:creationId xmlns:a16="http://schemas.microsoft.com/office/drawing/2014/main" id="{B9F1B729-A7E7-479A-ABA9-B042E60C7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0313" y="2351088"/>
            <a:ext cx="1312862" cy="1311275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92" name="矩形 14">
            <a:extLst>
              <a:ext uri="{FF2B5EF4-FFF2-40B4-BE49-F238E27FC236}">
                <a16:creationId xmlns:a16="http://schemas.microsoft.com/office/drawing/2014/main" id="{F7E4C796-B2BB-4C49-9281-3A5C5C6F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2447925"/>
            <a:ext cx="1119188" cy="1119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+mn-cs"/>
              </a:rPr>
              <a:t>1</a:t>
            </a:r>
            <a:endParaRPr kumimoji="0" lang="zh-CN" altLang="en-US" sz="8800" b="1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+mn-cs"/>
            </a:endParaRPr>
          </a:p>
        </p:txBody>
      </p:sp>
      <p:sp>
        <p:nvSpPr>
          <p:cNvPr id="16393" name="矩形 18">
            <a:extLst>
              <a:ext uri="{FF2B5EF4-FFF2-40B4-BE49-F238E27FC236}">
                <a16:creationId xmlns:a16="http://schemas.microsoft.com/office/drawing/2014/main" id="{166825DD-81F6-459E-A16A-FF6AD9765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888" y="2447925"/>
            <a:ext cx="1119187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+mn-cs"/>
              </a:rPr>
              <a:t>2</a:t>
            </a:r>
            <a:endParaRPr kumimoji="0" lang="zh-CN" altLang="en-US" sz="8800" b="1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+mn-cs"/>
            </a:endParaRPr>
          </a:p>
        </p:txBody>
      </p:sp>
      <p:sp>
        <p:nvSpPr>
          <p:cNvPr id="16394" name="矩形 19">
            <a:extLst>
              <a:ext uri="{FF2B5EF4-FFF2-40B4-BE49-F238E27FC236}">
                <a16:creationId xmlns:a16="http://schemas.microsoft.com/office/drawing/2014/main" id="{62C8D0E9-25B4-461B-BA9D-9D108735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813" y="2447925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+mn-cs"/>
              </a:rPr>
              <a:t>3</a:t>
            </a:r>
            <a:endParaRPr kumimoji="0" lang="zh-CN" altLang="en-US" sz="8800" b="1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+mn-cs"/>
            </a:endParaRPr>
          </a:p>
        </p:txBody>
      </p:sp>
      <p:sp>
        <p:nvSpPr>
          <p:cNvPr id="16395" name="矩形 20">
            <a:extLst>
              <a:ext uri="{FF2B5EF4-FFF2-40B4-BE49-F238E27FC236}">
                <a16:creationId xmlns:a16="http://schemas.microsoft.com/office/drawing/2014/main" id="{D8816CCC-7466-415E-AA30-9144354B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7150" y="2447925"/>
            <a:ext cx="1119188" cy="1117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800" b="1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2"/>
                <a:cs typeface="+mn-cs"/>
              </a:rPr>
              <a:t>4</a:t>
            </a:r>
            <a:endParaRPr kumimoji="0" lang="zh-CN" altLang="en-US" sz="8800" b="1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Arial Unicode MS" pitchFamily="34" charset="-122"/>
              <a:cs typeface="+mn-cs"/>
            </a:endParaRPr>
          </a:p>
        </p:txBody>
      </p:sp>
      <p:sp>
        <p:nvSpPr>
          <p:cNvPr id="16400" name="文本框 25">
            <a:extLst>
              <a:ext uri="{FF2B5EF4-FFF2-40B4-BE49-F238E27FC236}">
                <a16:creationId xmlns:a16="http://schemas.microsoft.com/office/drawing/2014/main" id="{33F8A08D-834F-4C7B-B91B-0498F06E2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638" y="4196888"/>
            <a:ext cx="1971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Background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401" name="矩形 26">
            <a:extLst>
              <a:ext uri="{FF2B5EF4-FFF2-40B4-BE49-F238E27FC236}">
                <a16:creationId xmlns:a16="http://schemas.microsoft.com/office/drawing/2014/main" id="{50B5B28E-0E88-42C9-AF6F-A38F70C82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374" y="4196888"/>
            <a:ext cx="1366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Methods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402" name="矩形 27">
            <a:extLst>
              <a:ext uri="{FF2B5EF4-FFF2-40B4-BE49-F238E27FC236}">
                <a16:creationId xmlns:a16="http://schemas.microsoft.com/office/drawing/2014/main" id="{9E9228B7-CB70-430B-8031-32BD03B5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516" y="4176376"/>
            <a:ext cx="1212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Results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403" name="矩形 28">
            <a:extLst>
              <a:ext uri="{FF2B5EF4-FFF2-40B4-BE49-F238E27FC236}">
                <a16:creationId xmlns:a16="http://schemas.microsoft.com/office/drawing/2014/main" id="{58140EB4-EF12-4FC2-9573-14AF29297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4706" y="4176376"/>
            <a:ext cx="29241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Future development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5C56BF-A661-43EA-BEE5-34E45A1D2FB4}"/>
              </a:ext>
            </a:extLst>
          </p:cNvPr>
          <p:cNvSpPr txBox="1"/>
          <p:nvPr/>
        </p:nvSpPr>
        <p:spPr>
          <a:xfrm>
            <a:off x="4774095" y="816929"/>
            <a:ext cx="2643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" panose="020B0502040204020203" pitchFamily="34" charset="0"/>
                <a:ea typeface="宋体"/>
                <a:cs typeface="+mn-cs"/>
              </a:rPr>
              <a:t>Content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" panose="020B0502040204020203" pitchFamily="34" charset="0"/>
              <a:ea typeface="宋体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4">
            <a:extLst>
              <a:ext uri="{FF2B5EF4-FFF2-40B4-BE49-F238E27FC236}">
                <a16:creationId xmlns:a16="http://schemas.microsoft.com/office/drawing/2014/main" id="{C4999997-E196-447C-89D9-E0B617FC7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411" name="文本框 34">
            <a:extLst>
              <a:ext uri="{FF2B5EF4-FFF2-40B4-BE49-F238E27FC236}">
                <a16:creationId xmlns:a16="http://schemas.microsoft.com/office/drawing/2014/main" id="{528BD39E-C8D8-4A03-9264-F404A24FE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5347" y="3595469"/>
            <a:ext cx="264687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Background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412" name="等腰三角形 7">
            <a:extLst>
              <a:ext uri="{FF2B5EF4-FFF2-40B4-BE49-F238E27FC236}">
                <a16:creationId xmlns:a16="http://schemas.microsoft.com/office/drawing/2014/main" id="{AB90C895-309B-4A85-97BE-876C5EB751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3" name="等腰三角形 37">
            <a:extLst>
              <a:ext uri="{FF2B5EF4-FFF2-40B4-BE49-F238E27FC236}">
                <a16:creationId xmlns:a16="http://schemas.microsoft.com/office/drawing/2014/main" id="{A106E9F5-5595-4691-9D1F-61339C14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4" name="文本框 38">
            <a:extLst>
              <a:ext uri="{FF2B5EF4-FFF2-40B4-BE49-F238E27FC236}">
                <a16:creationId xmlns:a16="http://schemas.microsoft.com/office/drawing/2014/main" id="{CD0A649A-660F-4171-9542-5376E333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656" y="2761962"/>
            <a:ext cx="1979613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ONE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7415" name="直角三角形 13">
            <a:extLst>
              <a:ext uri="{FF2B5EF4-FFF2-40B4-BE49-F238E27FC236}">
                <a16:creationId xmlns:a16="http://schemas.microsoft.com/office/drawing/2014/main" id="{4E555FBB-B4F1-42EB-9237-B30B88D5FE59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6" name="直角三角形 39">
            <a:extLst>
              <a:ext uri="{FF2B5EF4-FFF2-40B4-BE49-F238E27FC236}">
                <a16:creationId xmlns:a16="http://schemas.microsoft.com/office/drawing/2014/main" id="{3BFADC96-43B6-45BD-BDA6-F74128F25F0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">
            <a:extLst>
              <a:ext uri="{FF2B5EF4-FFF2-40B4-BE49-F238E27FC236}">
                <a16:creationId xmlns:a16="http://schemas.microsoft.com/office/drawing/2014/main" id="{132CB696-350C-49BC-9492-DEFEF8AA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2878"/>
            <a:ext cx="12192000" cy="569512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0484" name="组合 6">
            <a:extLst>
              <a:ext uri="{FF2B5EF4-FFF2-40B4-BE49-F238E27FC236}">
                <a16:creationId xmlns:a16="http://schemas.microsoft.com/office/drawing/2014/main" id="{D1FECAD9-BD46-4033-88A2-B0697CB0E51F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0491" name="矩形 3">
              <a:extLst>
                <a:ext uri="{FF2B5EF4-FFF2-40B4-BE49-F238E27FC236}">
                  <a16:creationId xmlns:a16="http://schemas.microsoft.com/office/drawing/2014/main" id="{19424B03-6849-42FB-9285-721F1C7AE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2" name="直角三角形 5">
              <a:extLst>
                <a:ext uri="{FF2B5EF4-FFF2-40B4-BE49-F238E27FC236}">
                  <a16:creationId xmlns:a16="http://schemas.microsoft.com/office/drawing/2014/main" id="{080BE7C9-336A-4B73-9AFD-68C2C1AC2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485" name="文本框 8">
            <a:extLst>
              <a:ext uri="{FF2B5EF4-FFF2-40B4-BE49-F238E27FC236}">
                <a16:creationId xmlns:a16="http://schemas.microsoft.com/office/drawing/2014/main" id="{B5EA178E-7600-458C-B974-0B1A72CD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626" y="408135"/>
            <a:ext cx="1980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4FEADC-AA1D-4D9A-B04C-C2E749661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63" y="1437056"/>
            <a:ext cx="5760720" cy="51467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0D4B89-4E78-46E0-B9AC-7AE9A897C566}"/>
              </a:ext>
            </a:extLst>
          </p:cNvPr>
          <p:cNvSpPr txBox="1"/>
          <p:nvPr/>
        </p:nvSpPr>
        <p:spPr>
          <a:xfrm>
            <a:off x="8656983" y="5893904"/>
            <a:ext cx="353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2000" dirty="0">
                <a:solidFill>
                  <a:schemeClr val="bg1"/>
                </a:solidFill>
              </a:rPr>
              <a:t>Liao </a:t>
            </a:r>
            <a:r>
              <a:rPr lang="fr-FR" altLang="zh-CN" sz="2000" i="1" dirty="0">
                <a:solidFill>
                  <a:schemeClr val="bg1"/>
                </a:solidFill>
              </a:rPr>
              <a:t>et al.</a:t>
            </a:r>
            <a:r>
              <a:rPr lang="fr-FR" altLang="zh-CN" sz="2000" dirty="0">
                <a:solidFill>
                  <a:schemeClr val="bg1"/>
                </a:solidFill>
              </a:rPr>
              <a:t> Bioinformatics (2018)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3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">
            <a:extLst>
              <a:ext uri="{FF2B5EF4-FFF2-40B4-BE49-F238E27FC236}">
                <a16:creationId xmlns:a16="http://schemas.microsoft.com/office/drawing/2014/main" id="{132CB696-350C-49BC-9492-DEFEF8AA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2878"/>
            <a:ext cx="12192000" cy="569512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0484" name="组合 6">
            <a:extLst>
              <a:ext uri="{FF2B5EF4-FFF2-40B4-BE49-F238E27FC236}">
                <a16:creationId xmlns:a16="http://schemas.microsoft.com/office/drawing/2014/main" id="{D1FECAD9-BD46-4033-88A2-B0697CB0E51F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0491" name="矩形 3">
              <a:extLst>
                <a:ext uri="{FF2B5EF4-FFF2-40B4-BE49-F238E27FC236}">
                  <a16:creationId xmlns:a16="http://schemas.microsoft.com/office/drawing/2014/main" id="{19424B03-6849-42FB-9285-721F1C7AE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2" name="直角三角形 5">
              <a:extLst>
                <a:ext uri="{FF2B5EF4-FFF2-40B4-BE49-F238E27FC236}">
                  <a16:creationId xmlns:a16="http://schemas.microsoft.com/office/drawing/2014/main" id="{080BE7C9-336A-4B73-9AFD-68C2C1AC2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485" name="文本框 8">
            <a:extLst>
              <a:ext uri="{FF2B5EF4-FFF2-40B4-BE49-F238E27FC236}">
                <a16:creationId xmlns:a16="http://schemas.microsoft.com/office/drawing/2014/main" id="{B5EA178E-7600-458C-B974-0B1A72CD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626" y="408135"/>
            <a:ext cx="1980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38E64E-4B9C-4383-9651-F217FB6A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81" y="1361939"/>
            <a:ext cx="9169780" cy="52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33661D-9361-4F4E-B009-B51F0994002C}"/>
              </a:ext>
            </a:extLst>
          </p:cNvPr>
          <p:cNvSpPr/>
          <p:nvPr/>
        </p:nvSpPr>
        <p:spPr bwMode="auto">
          <a:xfrm>
            <a:off x="2079056" y="2377439"/>
            <a:ext cx="8191099" cy="577516"/>
          </a:xfrm>
          <a:prstGeom prst="rect">
            <a:avLst/>
          </a:prstGeom>
          <a:noFill/>
          <a:ln w="28575" cap="flat" cmpd="sng" algn="ctr">
            <a:solidFill>
              <a:srgbClr val="3EB19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75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6">
            <a:extLst>
              <a:ext uri="{FF2B5EF4-FFF2-40B4-BE49-F238E27FC236}">
                <a16:creationId xmlns:a16="http://schemas.microsoft.com/office/drawing/2014/main" id="{132CB696-350C-49BC-9492-DEFEF8AA4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2878"/>
            <a:ext cx="12192000" cy="5695122"/>
          </a:xfrm>
          <a:prstGeom prst="rect">
            <a:avLst/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0484" name="组合 6">
            <a:extLst>
              <a:ext uri="{FF2B5EF4-FFF2-40B4-BE49-F238E27FC236}">
                <a16:creationId xmlns:a16="http://schemas.microsoft.com/office/drawing/2014/main" id="{D1FECAD9-BD46-4033-88A2-B0697CB0E51F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0491" name="矩形 3">
              <a:extLst>
                <a:ext uri="{FF2B5EF4-FFF2-40B4-BE49-F238E27FC236}">
                  <a16:creationId xmlns:a16="http://schemas.microsoft.com/office/drawing/2014/main" id="{19424B03-6849-42FB-9285-721F1C7AE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492" name="直角三角形 5">
              <a:extLst>
                <a:ext uri="{FF2B5EF4-FFF2-40B4-BE49-F238E27FC236}">
                  <a16:creationId xmlns:a16="http://schemas.microsoft.com/office/drawing/2014/main" id="{080BE7C9-336A-4B73-9AFD-68C2C1AC2F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485" name="文本框 8">
            <a:extLst>
              <a:ext uri="{FF2B5EF4-FFF2-40B4-BE49-F238E27FC236}">
                <a16:creationId xmlns:a16="http://schemas.microsoft.com/office/drawing/2014/main" id="{B5EA178E-7600-458C-B974-0B1A72CD6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626" y="408135"/>
            <a:ext cx="1980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Background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33661D-9361-4F4E-B009-B51F0994002C}"/>
              </a:ext>
            </a:extLst>
          </p:cNvPr>
          <p:cNvSpPr/>
          <p:nvPr/>
        </p:nvSpPr>
        <p:spPr bwMode="auto">
          <a:xfrm>
            <a:off x="2079056" y="2377439"/>
            <a:ext cx="8191099" cy="577516"/>
          </a:xfrm>
          <a:prstGeom prst="rect">
            <a:avLst/>
          </a:prstGeom>
          <a:noFill/>
          <a:ln w="28575" cap="flat" cmpd="sng" algn="ctr">
            <a:solidFill>
              <a:srgbClr val="3EB198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4F874-1311-4544-B097-1201E385B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"/>
          <a:stretch/>
        </p:blipFill>
        <p:spPr>
          <a:xfrm>
            <a:off x="1200053" y="1664662"/>
            <a:ext cx="9791894" cy="504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B59645A-2C19-495E-B278-BF426BEB8D77}"/>
              </a:ext>
            </a:extLst>
          </p:cNvPr>
          <p:cNvSpPr txBox="1"/>
          <p:nvPr/>
        </p:nvSpPr>
        <p:spPr>
          <a:xfrm>
            <a:off x="1194626" y="1216263"/>
            <a:ext cx="314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MetaLab.iMetaLab.tree.csv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9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E5C77C2-C139-49AF-93E1-1FA43274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850"/>
            <a:ext cx="12192000" cy="5780150"/>
          </a:xfrm>
          <a:prstGeom prst="rect">
            <a:avLst/>
          </a:prstGeom>
        </p:spPr>
      </p:pic>
      <p:grpSp>
        <p:nvGrpSpPr>
          <p:cNvPr id="25605" name="组合 6">
            <a:extLst>
              <a:ext uri="{FF2B5EF4-FFF2-40B4-BE49-F238E27FC236}">
                <a16:creationId xmlns:a16="http://schemas.microsoft.com/office/drawing/2014/main" id="{B7EDC8AC-723E-4B5B-B7FB-ECD31D0D3A1E}"/>
              </a:ext>
            </a:extLst>
          </p:cNvPr>
          <p:cNvGrpSpPr>
            <a:grpSpLocks/>
          </p:cNvGrpSpPr>
          <p:nvPr/>
        </p:nvGrpSpPr>
        <p:grpSpPr bwMode="auto">
          <a:xfrm>
            <a:off x="0" y="377825"/>
            <a:ext cx="1001713" cy="522288"/>
            <a:chOff x="0" y="0"/>
            <a:chExt cx="1988458" cy="522515"/>
          </a:xfrm>
        </p:grpSpPr>
        <p:sp>
          <p:nvSpPr>
            <p:cNvPr id="25609" name="矩形 3">
              <a:extLst>
                <a:ext uri="{FF2B5EF4-FFF2-40B4-BE49-F238E27FC236}">
                  <a16:creationId xmlns:a16="http://schemas.microsoft.com/office/drawing/2014/main" id="{98011762-A933-485C-8A80-0073568A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88458" cy="522514"/>
            </a:xfrm>
            <a:prstGeom prst="rect">
              <a:avLst/>
            </a:prstGeom>
            <a:solidFill>
              <a:srgbClr val="3E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610" name="直角三角形 5">
              <a:extLst>
                <a:ext uri="{FF2B5EF4-FFF2-40B4-BE49-F238E27FC236}">
                  <a16:creationId xmlns:a16="http://schemas.microsoft.com/office/drawing/2014/main" id="{C1F1F060-0630-4BFB-8070-B8E5AB5383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0" y="1"/>
              <a:ext cx="1988458" cy="522514"/>
            </a:xfrm>
            <a:prstGeom prst="rtTriangle">
              <a:avLst/>
            </a:prstGeom>
            <a:solidFill>
              <a:srgbClr val="30302F">
                <a:alpha val="4196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08" name="矩形 12">
            <a:extLst>
              <a:ext uri="{FF2B5EF4-FFF2-40B4-BE49-F238E27FC236}">
                <a16:creationId xmlns:a16="http://schemas.microsoft.com/office/drawing/2014/main" id="{5286272B-AC74-4888-8DAE-917CC71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122" y="1538095"/>
            <a:ext cx="6176800" cy="40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DATA  VISUALIZATION IN BIOLOGY 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CFE14510-0E0A-4E52-9D90-8C17F11A1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408816"/>
            <a:ext cx="343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Aims and significance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232F91-A9E9-4CEA-B2F9-743B55E186F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13" y="2151088"/>
            <a:ext cx="4320000" cy="432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763797-F5EF-4A2E-A432-E1B4C59D633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94522" y="2151088"/>
            <a:ext cx="4320000" cy="43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4">
            <a:extLst>
              <a:ext uri="{FF2B5EF4-FFF2-40B4-BE49-F238E27FC236}">
                <a16:creationId xmlns:a16="http://schemas.microsoft.com/office/drawing/2014/main" id="{EEAABB67-79B2-4E3B-B1EF-E643A6D19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1925" y="1822450"/>
            <a:ext cx="160337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9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endParaRPr kumimoji="0" lang="zh-CN" altLang="en-US" sz="19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579" name="文本框 34">
            <a:extLst>
              <a:ext uri="{FF2B5EF4-FFF2-40B4-BE49-F238E27FC236}">
                <a16:creationId xmlns:a16="http://schemas.microsoft.com/office/drawing/2014/main" id="{89B3B6F7-BE09-4BE4-BB13-36FCB948C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2011" y="3529240"/>
            <a:ext cx="17556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4580" name="等腰三角形 7">
            <a:extLst>
              <a:ext uri="{FF2B5EF4-FFF2-40B4-BE49-F238E27FC236}">
                <a16:creationId xmlns:a16="http://schemas.microsoft.com/office/drawing/2014/main" id="{0D31F127-E801-479E-97CD-CCA631F88BD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002463" y="0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1" name="等腰三角形 37">
            <a:extLst>
              <a:ext uri="{FF2B5EF4-FFF2-40B4-BE49-F238E27FC236}">
                <a16:creationId xmlns:a16="http://schemas.microsoft.com/office/drawing/2014/main" id="{33DD64B6-9299-4F7A-9A45-EE135E07F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563" y="4264025"/>
            <a:ext cx="3008312" cy="2593975"/>
          </a:xfrm>
          <a:prstGeom prst="triangle">
            <a:avLst>
              <a:gd name="adj" fmla="val 50000"/>
            </a:avLst>
          </a:prstGeom>
          <a:solidFill>
            <a:srgbClr val="3EB1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2" name="文本框 38">
            <a:extLst>
              <a:ext uri="{FF2B5EF4-FFF2-40B4-BE49-F238E27FC236}">
                <a16:creationId xmlns:a16="http://schemas.microsoft.com/office/drawing/2014/main" id="{CC6C2B71-0DA5-4D9D-BBAE-95320E035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755899"/>
            <a:ext cx="2032000" cy="523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solidFill>
                  <a:srgbClr val="30302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 TWO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30302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583" name="直角三角形 13">
            <a:extLst>
              <a:ext uri="{FF2B5EF4-FFF2-40B4-BE49-F238E27FC236}">
                <a16:creationId xmlns:a16="http://schemas.microsoft.com/office/drawing/2014/main" id="{EF7702DB-3EE9-4413-8C88-9AEC731B870E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8499475" y="-9525"/>
            <a:ext cx="1511300" cy="2603500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4" name="直角三角形 39">
            <a:extLst>
              <a:ext uri="{FF2B5EF4-FFF2-40B4-BE49-F238E27FC236}">
                <a16:creationId xmlns:a16="http://schemas.microsoft.com/office/drawing/2014/main" id="{C07F0030-F173-43C8-B4D8-29EA6B847DB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46213" y="4241800"/>
            <a:ext cx="1512887" cy="2601913"/>
          </a:xfrm>
          <a:prstGeom prst="rtTriangle">
            <a:avLst/>
          </a:prstGeom>
          <a:solidFill>
            <a:srgbClr val="30302F">
              <a:alpha val="4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674</Words>
  <Application>Microsoft Office PowerPoint</Application>
  <PresentationFormat>宽屏</PresentationFormat>
  <Paragraphs>122</Paragraphs>
  <Slides>17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 Unicode MS</vt:lpstr>
      <vt:lpstr>Bebas Neue</vt:lpstr>
      <vt:lpstr>Roboto Condensed</vt:lpstr>
      <vt:lpstr>等线</vt:lpstr>
      <vt:lpstr>等线 Light</vt:lpstr>
      <vt:lpstr>宋体</vt:lpstr>
      <vt:lpstr>微软雅黑</vt:lpstr>
      <vt:lpstr>Arial</vt:lpstr>
      <vt:lpstr>Arial</vt:lpstr>
      <vt:lpstr>Bahnschrift</vt:lpstr>
      <vt:lpstr>Calibri</vt:lpstr>
      <vt:lpstr>Calibri Light</vt:lpstr>
      <vt:lpstr>helvetica</vt:lpstr>
      <vt:lpstr>Office 主题​​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rt</dc:creator>
  <cp:lastModifiedBy>gao rt</cp:lastModifiedBy>
  <cp:revision>20</cp:revision>
  <dcterms:created xsi:type="dcterms:W3CDTF">2018-08-14T23:03:32Z</dcterms:created>
  <dcterms:modified xsi:type="dcterms:W3CDTF">2018-08-15T14:09:53Z</dcterms:modified>
</cp:coreProperties>
</file>